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0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C32D-B836-4F0A-A797-264324764A3B}" type="datetimeFigureOut">
              <a:rPr lang="fa-IR" smtClean="0"/>
              <a:pPr/>
              <a:t>1433/06/11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86DE-7BD0-4436-A100-342EC68A9F4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C32D-B836-4F0A-A797-264324764A3B}" type="datetimeFigureOut">
              <a:rPr lang="fa-IR" smtClean="0"/>
              <a:pPr/>
              <a:t>1433/06/11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86DE-7BD0-4436-A100-342EC68A9F4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C32D-B836-4F0A-A797-264324764A3B}" type="datetimeFigureOut">
              <a:rPr lang="fa-IR" smtClean="0"/>
              <a:pPr/>
              <a:t>1433/06/11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86DE-7BD0-4436-A100-342EC68A9F4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C32D-B836-4F0A-A797-264324764A3B}" type="datetimeFigureOut">
              <a:rPr lang="fa-IR" smtClean="0"/>
              <a:pPr/>
              <a:t>1433/06/11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86DE-7BD0-4436-A100-342EC68A9F4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C32D-B836-4F0A-A797-264324764A3B}" type="datetimeFigureOut">
              <a:rPr lang="fa-IR" smtClean="0"/>
              <a:pPr/>
              <a:t>1433/06/11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86DE-7BD0-4436-A100-342EC68A9F4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C32D-B836-4F0A-A797-264324764A3B}" type="datetimeFigureOut">
              <a:rPr lang="fa-IR" smtClean="0"/>
              <a:pPr/>
              <a:t>1433/06/11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86DE-7BD0-4436-A100-342EC68A9F4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C32D-B836-4F0A-A797-264324764A3B}" type="datetimeFigureOut">
              <a:rPr lang="fa-IR" smtClean="0"/>
              <a:pPr/>
              <a:t>1433/06/11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86DE-7BD0-4436-A100-342EC68A9F4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C32D-B836-4F0A-A797-264324764A3B}" type="datetimeFigureOut">
              <a:rPr lang="fa-IR" smtClean="0"/>
              <a:pPr/>
              <a:t>1433/06/11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86DE-7BD0-4436-A100-342EC68A9F4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C32D-B836-4F0A-A797-264324764A3B}" type="datetimeFigureOut">
              <a:rPr lang="fa-IR" smtClean="0"/>
              <a:pPr/>
              <a:t>1433/06/11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86DE-7BD0-4436-A100-342EC68A9F4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C32D-B836-4F0A-A797-264324764A3B}" type="datetimeFigureOut">
              <a:rPr lang="fa-IR" smtClean="0"/>
              <a:pPr/>
              <a:t>1433/06/11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B86DE-7BD0-4436-A100-342EC68A9F4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AC32D-B836-4F0A-A797-264324764A3B}" type="datetimeFigureOut">
              <a:rPr lang="fa-IR" smtClean="0"/>
              <a:pPr/>
              <a:t>1433/06/11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6B86DE-7BD0-4436-A100-342EC68A9F41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BAC32D-B836-4F0A-A797-264324764A3B}" type="datetimeFigureOut">
              <a:rPr lang="fa-IR" smtClean="0"/>
              <a:pPr/>
              <a:t>1433/06/11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6B86DE-7BD0-4436-A100-342EC68A9F41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960240"/>
            <a:ext cx="7851648" cy="1828800"/>
          </a:xfrm>
        </p:spPr>
        <p:txBody>
          <a:bodyPr/>
          <a:lstStyle/>
          <a:p>
            <a:pPr algn="ctr"/>
            <a:r>
              <a:rPr lang="fa-IR" dirty="0" smtClean="0">
                <a:cs typeface="2  Titr" pitchFamily="2" charset="-78"/>
              </a:rPr>
              <a:t>به نام خداوند بخشنده مهربان</a:t>
            </a:r>
            <a:endParaRPr lang="fa-IR" dirty="0">
              <a:cs typeface="2  Titr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221457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fa-IR" sz="3200" dirty="0">
                <a:cs typeface="B Nazanin" pitchFamily="2" charset="-78"/>
              </a:rPr>
              <a:t>وقتی که یک استراتژی روشن تعریف شود (مقاصد و اهداف)، باید در رابطه با محیطی که سازمان در آن است اطلاعات جمع آوری شود.</a:t>
            </a:r>
            <a:endParaRPr lang="en-US" sz="3200" dirty="0">
              <a:cs typeface="B Nazanin" pitchFamily="2" charset="-78"/>
            </a:endParaRPr>
          </a:p>
          <a:p>
            <a:pPr algn="just">
              <a:buNone/>
            </a:pPr>
            <a:r>
              <a:rPr lang="fa-IR" sz="3200" dirty="0">
                <a:cs typeface="B Nazanin" pitchFamily="2" charset="-78"/>
              </a:rPr>
              <a:t>یک طرح ارتباطی بیان می کند که چگونه باید استراتژی را به </a:t>
            </a:r>
            <a:r>
              <a:rPr lang="fa-IR" sz="3200" dirty="0" smtClean="0">
                <a:cs typeface="B Nazanin" pitchFamily="2" charset="-78"/>
              </a:rPr>
              <a:t>تمام گروه </a:t>
            </a:r>
            <a:r>
              <a:rPr lang="fa-IR" sz="3200" dirty="0">
                <a:cs typeface="B Nazanin" pitchFamily="2" charset="-78"/>
              </a:rPr>
              <a:t>های سهامدار ابلاغ نمود</a:t>
            </a:r>
            <a:r>
              <a:rPr lang="fa-IR" sz="3200" dirty="0" smtClean="0">
                <a:cs typeface="B Nazanin" pitchFamily="2" charset="-78"/>
              </a:rPr>
              <a:t>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19272" y="4143380"/>
          <a:ext cx="6096000" cy="2225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dirty="0">
                          <a:latin typeface="Times New Roman"/>
                          <a:ea typeface="Times New Roman"/>
                          <a:cs typeface="B Nazanin"/>
                        </a:rPr>
                        <a:t>گروه ذینفع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>
                          <a:latin typeface="Times New Roman"/>
                          <a:ea typeface="Times New Roman"/>
                          <a:cs typeface="B Nazanin"/>
                        </a:rPr>
                        <a:t>ارتباط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600" dirty="0">
                          <a:latin typeface="Times New Roman"/>
                          <a:ea typeface="Times New Roman"/>
                          <a:cs typeface="B Nazanin"/>
                        </a:rPr>
                        <a:t>سهامدار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600">
                          <a:latin typeface="Times New Roman"/>
                          <a:ea typeface="Times New Roman"/>
                          <a:cs typeface="B Nazanin"/>
                        </a:rPr>
                        <a:t>ابلاغ کنفرانس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600">
                          <a:latin typeface="Times New Roman"/>
                          <a:ea typeface="Times New Roman"/>
                          <a:cs typeface="B Nazanin"/>
                        </a:rPr>
                        <a:t>مدیران دایره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600">
                          <a:latin typeface="Times New Roman"/>
                          <a:ea typeface="Times New Roman"/>
                          <a:cs typeface="B Nazanin"/>
                        </a:rPr>
                        <a:t>دیدار بخش به بخش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600" dirty="0">
                          <a:latin typeface="Times New Roman"/>
                          <a:ea typeface="Times New Roman"/>
                          <a:cs typeface="B Nazanin"/>
                        </a:rPr>
                        <a:t>کارکنان اداری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600">
                          <a:latin typeface="Times New Roman"/>
                          <a:ea typeface="Times New Roman"/>
                          <a:cs typeface="B Nazanin"/>
                        </a:rPr>
                        <a:t>دیدار بخش به بخش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600">
                          <a:latin typeface="Times New Roman"/>
                          <a:ea typeface="Times New Roman"/>
                          <a:cs typeface="B Nazanin"/>
                        </a:rPr>
                        <a:t>تهیه کنندگان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600">
                          <a:latin typeface="Times New Roman"/>
                          <a:ea typeface="Times New Roman"/>
                          <a:cs typeface="B Nazanin"/>
                        </a:rPr>
                        <a:t>تماس شخصی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600">
                          <a:latin typeface="Times New Roman"/>
                          <a:ea typeface="Times New Roman"/>
                          <a:cs typeface="B Nazanin"/>
                        </a:rPr>
                        <a:t>توزیع کننده ها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600" dirty="0">
                          <a:latin typeface="Times New Roman"/>
                          <a:ea typeface="Times New Roman"/>
                          <a:cs typeface="B Nazanin"/>
                        </a:rPr>
                        <a:t>تماس شخصی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401066" y="3500438"/>
            <a:ext cx="25282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Nazanin" pitchFamily="2" charset="-78"/>
              </a:rPr>
              <a:t>جدول 2- اساس طرح ارتباطی</a:t>
            </a: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40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97268"/>
            <a:ext cx="8715436" cy="58178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a-IR" b="1" dirty="0">
                <a:cs typeface="B Nazanin" pitchFamily="2" charset="-78"/>
              </a:rPr>
              <a:t>گام دوم: (محدوده استراتژی</a:t>
            </a:r>
            <a:r>
              <a:rPr lang="fa-IR" b="1" dirty="0" smtClean="0">
                <a:cs typeface="B Nazanin" pitchFamily="2" charset="-78"/>
              </a:rPr>
              <a:t>)</a:t>
            </a:r>
          </a:p>
          <a:p>
            <a:pPr algn="just">
              <a:buNone/>
            </a:pPr>
            <a:endParaRPr lang="en-US" b="1" dirty="0">
              <a:cs typeface="B Nazanin" pitchFamily="2" charset="-78"/>
            </a:endParaRPr>
          </a:p>
          <a:p>
            <a:pPr algn="just">
              <a:buNone/>
            </a:pPr>
            <a:r>
              <a:rPr lang="fa-IR" dirty="0">
                <a:cs typeface="B Nazanin" pitchFamily="2" charset="-78"/>
              </a:rPr>
              <a:t>در این گام باید استراتژی کلان کسب و کار تدوین گردد.</a:t>
            </a:r>
            <a:endParaRPr lang="en-US" dirty="0">
              <a:cs typeface="B Nazanin" pitchFamily="2" charset="-78"/>
            </a:endParaRPr>
          </a:p>
          <a:p>
            <a:pPr algn="just">
              <a:buNone/>
            </a:pPr>
            <a:r>
              <a:rPr lang="fa-IR" dirty="0">
                <a:cs typeface="B Nazanin" pitchFamily="2" charset="-78"/>
              </a:rPr>
              <a:t>انواع متداول استراتژی عبارتند از:</a:t>
            </a:r>
            <a:endParaRPr lang="en-US" dirty="0">
              <a:cs typeface="B Nazanin" pitchFamily="2" charset="-78"/>
            </a:endParaRPr>
          </a:p>
          <a:p>
            <a:pPr algn="just">
              <a:buNone/>
            </a:pPr>
            <a:r>
              <a:rPr lang="fa-IR" dirty="0">
                <a:cs typeface="B Nazanin" pitchFamily="2" charset="-78"/>
              </a:rPr>
              <a:t>1- استراتژی های یکپارچگی (رو به جلو- رو به عقب- افقی)</a:t>
            </a:r>
            <a:endParaRPr lang="en-US" dirty="0">
              <a:cs typeface="B Nazanin" pitchFamily="2" charset="-78"/>
            </a:endParaRPr>
          </a:p>
          <a:p>
            <a:pPr algn="just">
              <a:buNone/>
            </a:pPr>
            <a:r>
              <a:rPr lang="fa-IR" dirty="0">
                <a:cs typeface="B Nazanin" pitchFamily="2" charset="-78"/>
              </a:rPr>
              <a:t>2- استراتژی های تمرکز                         3- استراتژی های رشد</a:t>
            </a:r>
            <a:endParaRPr lang="en-US" dirty="0">
              <a:cs typeface="B Nazanin" pitchFamily="2" charset="-78"/>
            </a:endParaRPr>
          </a:p>
          <a:p>
            <a:pPr algn="just">
              <a:buNone/>
            </a:pPr>
            <a:r>
              <a:rPr lang="fa-IR" dirty="0">
                <a:cs typeface="B Nazanin" pitchFamily="2" charset="-78"/>
              </a:rPr>
              <a:t>4- استراتژی های ثبات                          5- استراتژی های کاهش</a:t>
            </a:r>
            <a:endParaRPr lang="en-US" dirty="0">
              <a:cs typeface="B Nazanin" pitchFamily="2" charset="-78"/>
            </a:endParaRPr>
          </a:p>
          <a:p>
            <a:pPr algn="just">
              <a:buNone/>
            </a:pPr>
            <a:r>
              <a:rPr lang="fa-IR" dirty="0">
                <a:cs typeface="B Nazanin" pitchFamily="2" charset="-78"/>
              </a:rPr>
              <a:t>در استراتژی، سازمان نیازمند شناخت محدوده های اصلی به صورت کلی می باشد.</a:t>
            </a:r>
            <a:endParaRPr lang="en-US" dirty="0">
              <a:cs typeface="B Nazanin" pitchFamily="2" charset="-78"/>
            </a:endParaRPr>
          </a:p>
          <a:p>
            <a:pPr algn="just">
              <a:buNone/>
            </a:pPr>
            <a:r>
              <a:rPr lang="fa-IR" dirty="0">
                <a:cs typeface="B Nazanin" pitchFamily="2" charset="-78"/>
              </a:rPr>
              <a:t> </a:t>
            </a:r>
            <a:endParaRPr lang="en-US" dirty="0">
              <a:cs typeface="B Nazanin" pitchFamily="2" charset="-78"/>
            </a:endParaRPr>
          </a:p>
          <a:p>
            <a:pPr algn="just">
              <a:buNone/>
            </a:pPr>
            <a:r>
              <a:rPr lang="fa-IR" dirty="0">
                <a:cs typeface="B Nazanin" pitchFamily="2" charset="-78"/>
              </a:rPr>
              <a:t>معمولاً هر استراتژی به 5 ناحیه تقسیم می شود:</a:t>
            </a:r>
            <a:endParaRPr lang="en-US" dirty="0">
              <a:cs typeface="B Nazanin" pitchFamily="2" charset="-78"/>
            </a:endParaRPr>
          </a:p>
          <a:p>
            <a:pPr algn="just">
              <a:buNone/>
            </a:pPr>
            <a:r>
              <a:rPr lang="fa-IR" dirty="0">
                <a:cs typeface="B Nazanin" pitchFamily="2" charset="-78"/>
              </a:rPr>
              <a:t>خدمات مشتری، ارزش سهامدار، کارایی عملیاتی، نوآوری محصول و مسئولیت های </a:t>
            </a:r>
            <a:r>
              <a:rPr lang="fa-IR" dirty="0" smtClean="0">
                <a:cs typeface="B Nazanin" pitchFamily="2" charset="-78"/>
              </a:rPr>
              <a:t>اجتماعی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29666" cy="50006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a-IR" sz="2000" dirty="0">
                <a:cs typeface="B Nazanin" pitchFamily="2" charset="-78"/>
              </a:rPr>
              <a:t>جدول 3- جریان اساسی محدوده استراتژیک درون</a:t>
            </a:r>
            <a:endParaRPr lang="en-US" sz="2000" dirty="0">
              <a:cs typeface="B Nazanin" pitchFamily="2" charset="-78"/>
            </a:endParaRPr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pPr>
              <a:buNone/>
            </a:pPr>
            <a:endParaRPr lang="fa-I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10" y="1500174"/>
          <a:ext cx="7881950" cy="21399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40975"/>
                <a:gridCol w="3940975"/>
              </a:tblGrid>
              <a:tr h="42799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dirty="0">
                          <a:latin typeface="Times New Roman"/>
                          <a:ea typeface="Times New Roman"/>
                          <a:cs typeface="B Nazanin"/>
                        </a:rPr>
                        <a:t>ارزش سهامدار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fa-IR" sz="1600"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/>
                </a:tc>
              </a:tr>
              <a:tr h="42799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>
                          <a:latin typeface="Times New Roman"/>
                          <a:ea typeface="Times New Roman"/>
                          <a:cs typeface="B Nazanin"/>
                        </a:rPr>
                        <a:t>مالی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>
                          <a:latin typeface="Times New Roman"/>
                          <a:ea typeface="Times New Roman"/>
                          <a:cs typeface="B Nazanin"/>
                        </a:rPr>
                        <a:t>رشد درآمد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799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>
                          <a:latin typeface="Times New Roman"/>
                          <a:ea typeface="Times New Roman"/>
                          <a:cs typeface="B Nazanin"/>
                        </a:rPr>
                        <a:t>مشتری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>
                          <a:latin typeface="Times New Roman"/>
                          <a:ea typeface="Times New Roman"/>
                          <a:cs typeface="B Nazanin"/>
                        </a:rPr>
                        <a:t>افزایش مشتری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799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dirty="0">
                          <a:latin typeface="Times New Roman"/>
                          <a:ea typeface="Times New Roman"/>
                          <a:cs typeface="B Nazanin"/>
                        </a:rPr>
                        <a:t>فرآیند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>
                          <a:latin typeface="Times New Roman"/>
                          <a:ea typeface="Times New Roman"/>
                          <a:cs typeface="B Nazanin"/>
                        </a:rPr>
                        <a:t>برنامه های خدمت و بازرسی مشتری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2799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dirty="0">
                          <a:latin typeface="Times New Roman"/>
                          <a:ea typeface="Times New Roman"/>
                          <a:cs typeface="B Nazanin"/>
                        </a:rPr>
                        <a:t>یادگیری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600" dirty="0">
                          <a:latin typeface="Times New Roman"/>
                          <a:ea typeface="Times New Roman"/>
                          <a:cs typeface="B Nazanin"/>
                        </a:rPr>
                        <a:t>سیستم پشتیبانی و پرسنلی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4348" y="4786322"/>
          <a:ext cx="7810512" cy="150019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05256"/>
                <a:gridCol w="3905256"/>
              </a:tblGrid>
              <a:tr h="995523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600" dirty="0">
                          <a:latin typeface="Times New Roman"/>
                          <a:ea typeface="Times New Roman"/>
                          <a:cs typeface="B Nazanin"/>
                        </a:rPr>
                        <a:t>هدف استراتژیک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600" dirty="0">
                          <a:latin typeface="Times New Roman"/>
                          <a:ea typeface="Times New Roman"/>
                          <a:cs typeface="B Nazanin"/>
                        </a:rPr>
                        <a:t>تا پنج سال آینده شرکت بیشترین خط نوآوری محصول را از طریق به کارگیری کامپیوتر داشته باشد.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467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600" dirty="0">
                          <a:latin typeface="Times New Roman"/>
                          <a:ea typeface="Times New Roman"/>
                          <a:cs typeface="B Nazanin"/>
                        </a:rPr>
                        <a:t>ناحیه استراتژیک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600" dirty="0">
                          <a:latin typeface="Times New Roman"/>
                          <a:ea typeface="Times New Roman"/>
                          <a:cs typeface="B Nazanin"/>
                        </a:rPr>
                        <a:t>نوآوری محصول 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643042" y="4100460"/>
            <a:ext cx="60007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fa-IR" sz="2000" dirty="0" smtClean="0">
                <a:cs typeface="B Nazanin" pitchFamily="2" charset="-78"/>
              </a:rPr>
              <a:t>جدول 4- مثالی برای ارتباط یک هدف استراتژیک به یک ناحیه استراتژیک</a:t>
            </a:r>
            <a:endParaRPr lang="en-US" sz="2000" dirty="0">
              <a:cs typeface="B Nazanin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03301"/>
            <a:ext cx="8715436" cy="32400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b="1" dirty="0">
                <a:cs typeface="B Nazanin" pitchFamily="2" charset="-78"/>
              </a:rPr>
              <a:t>گام سوم: (شبکه استراتژیک</a:t>
            </a:r>
            <a:r>
              <a:rPr lang="fa-IR" b="1" dirty="0" smtClean="0">
                <a:cs typeface="B Nazanin" pitchFamily="2" charset="-78"/>
              </a:rPr>
              <a:t>)</a:t>
            </a:r>
          </a:p>
          <a:p>
            <a:pPr>
              <a:buNone/>
            </a:pPr>
            <a:endParaRPr lang="en-US" dirty="0">
              <a:cs typeface="B Nazanin" pitchFamily="2" charset="-78"/>
            </a:endParaRPr>
          </a:p>
          <a:p>
            <a:pPr>
              <a:buNone/>
            </a:pPr>
            <a:r>
              <a:rPr lang="fa-IR" dirty="0">
                <a:cs typeface="B Nazanin" pitchFamily="2" charset="-78"/>
              </a:rPr>
              <a:t>- پس از تدوین استراتژی، باید استراتژی به مؤلفه های کوچکتری (هدف) تقسیم شود.</a:t>
            </a:r>
            <a:endParaRPr lang="en-US" dirty="0">
              <a:cs typeface="B Nazanin" pitchFamily="2" charset="-78"/>
            </a:endParaRPr>
          </a:p>
          <a:p>
            <a:pPr>
              <a:buNone/>
            </a:pPr>
            <a:r>
              <a:rPr lang="fa-IR" dirty="0">
                <a:cs typeface="B Nazanin" pitchFamily="2" charset="-78"/>
              </a:rPr>
              <a:t>- اهداف بخش های اساسی استراتژی هستند.</a:t>
            </a:r>
            <a:endParaRPr lang="en-US" dirty="0">
              <a:cs typeface="B Nazanin" pitchFamily="2" charset="-78"/>
            </a:endParaRPr>
          </a:p>
          <a:p>
            <a:pPr>
              <a:buNone/>
            </a:pPr>
            <a:r>
              <a:rPr lang="fa-IR" dirty="0" smtClean="0">
                <a:cs typeface="B Nazanin" pitchFamily="2" charset="-78"/>
              </a:rPr>
              <a:t>وقتی </a:t>
            </a:r>
            <a:r>
              <a:rPr lang="fa-IR" dirty="0">
                <a:cs typeface="B Nazanin" pitchFamily="2" charset="-78"/>
              </a:rPr>
              <a:t>مقاصد استراتژیک را در هر چشم انداز درون یک شبکه هدایت گردد اطمینان می یابیم که هر چیزی با یکدیگر در ارتباط است و اساسی برای </a:t>
            </a:r>
            <a:r>
              <a:rPr lang="fa-IR" dirty="0" smtClean="0">
                <a:cs typeface="B Nazanin" pitchFamily="2" charset="-78"/>
              </a:rPr>
              <a:t>دستورالعمل </a:t>
            </a:r>
            <a:r>
              <a:rPr lang="en-US" dirty="0">
                <a:cs typeface="B Nazanin" pitchFamily="2" charset="-78"/>
              </a:rPr>
              <a:t>BSC</a:t>
            </a:r>
            <a:r>
              <a:rPr lang="fa-IR" dirty="0">
                <a:cs typeface="B Nazanin" pitchFamily="2" charset="-78"/>
              </a:rPr>
              <a:t> ارائه شده است</a:t>
            </a:r>
            <a:r>
              <a:rPr lang="fa-IR" dirty="0" smtClean="0">
                <a:cs typeface="B Nazanin" pitchFamily="2" charset="-78"/>
              </a:rPr>
              <a:t>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85786" y="5000636"/>
          <a:ext cx="7572428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786214"/>
                <a:gridCol w="3786214"/>
              </a:tblGrid>
              <a:tr h="370840">
                <a:tc rowSpan="2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600" dirty="0">
                          <a:latin typeface="Times New Roman"/>
                          <a:ea typeface="Times New Roman"/>
                          <a:cs typeface="B Nazanin"/>
                        </a:rPr>
                        <a:t>مالی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600">
                          <a:latin typeface="Times New Roman"/>
                          <a:ea typeface="Times New Roman"/>
                          <a:cs typeface="B Nazanin"/>
                        </a:rPr>
                        <a:t>افزایش سهامدار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600">
                          <a:latin typeface="Times New Roman"/>
                          <a:ea typeface="Times New Roman"/>
                          <a:cs typeface="B Nazanin"/>
                        </a:rPr>
                        <a:t>افزایش درآمد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2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600" dirty="0">
                          <a:latin typeface="Times New Roman"/>
                          <a:ea typeface="Times New Roman"/>
                          <a:cs typeface="B Nazanin"/>
                        </a:rPr>
                        <a:t>مشتری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600">
                          <a:latin typeface="Times New Roman"/>
                          <a:ea typeface="Times New Roman"/>
                          <a:cs typeface="B Nazanin"/>
                        </a:rPr>
                        <a:t>دستیابی به مشتریان بیشتر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600" dirty="0">
                          <a:latin typeface="Times New Roman"/>
                          <a:ea typeface="Times New Roman"/>
                          <a:cs typeface="B Nazanin"/>
                        </a:rPr>
                        <a:t>رهبری در قیمت گذاری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342864" y="4416990"/>
            <a:ext cx="47099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fa-IR" sz="2000" dirty="0" smtClean="0">
                <a:cs typeface="B Nazanin" pitchFamily="2" charset="-78"/>
              </a:rPr>
              <a:t>جدول 6- مقاصد مشتری را به مقاصد مالی ارتباط می دهد</a:t>
            </a:r>
            <a:endParaRPr lang="en-US" sz="2000" dirty="0">
              <a:cs typeface="B Nazanin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142984"/>
            <a:ext cx="8715436" cy="571504"/>
          </a:xfrm>
        </p:spPr>
        <p:txBody>
          <a:bodyPr/>
          <a:lstStyle/>
          <a:p>
            <a:pPr algn="ctr">
              <a:buNone/>
            </a:pPr>
            <a:r>
              <a:rPr lang="fa-IR" sz="2000" dirty="0">
                <a:cs typeface="B Nazanin" pitchFamily="2" charset="-78"/>
              </a:rPr>
              <a:t>جدول 7- ارتباط مقاصد به سمت فرآیند داخلی</a:t>
            </a:r>
            <a:endParaRPr lang="en-US" sz="2000" dirty="0">
              <a:cs typeface="B Nazanin" pitchFamily="2" charset="-78"/>
            </a:endParaRPr>
          </a:p>
          <a:p>
            <a:endParaRPr lang="fa-I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4348" y="2000238"/>
          <a:ext cx="7739074" cy="392909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869537"/>
                <a:gridCol w="3869537"/>
              </a:tblGrid>
              <a:tr h="474089">
                <a:tc rowSpan="2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600" dirty="0">
                          <a:latin typeface="Times New Roman"/>
                          <a:ea typeface="Times New Roman"/>
                          <a:cs typeface="B Nazanin"/>
                        </a:rPr>
                        <a:t>مالی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600">
                          <a:latin typeface="Times New Roman"/>
                          <a:ea typeface="Times New Roman"/>
                          <a:cs typeface="B Nazanin"/>
                        </a:rPr>
                        <a:t>ارزش سهامدار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4089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600">
                          <a:latin typeface="Times New Roman"/>
                          <a:ea typeface="Times New Roman"/>
                          <a:cs typeface="B Nazanin"/>
                        </a:rPr>
                        <a:t>رشد درآمد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4089">
                <a:tc rowSpan="3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600" dirty="0">
                          <a:latin typeface="Times New Roman"/>
                          <a:ea typeface="Times New Roman"/>
                          <a:cs typeface="B Nazanin"/>
                        </a:rPr>
                        <a:t>مشتری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600">
                          <a:latin typeface="Times New Roman"/>
                          <a:ea typeface="Times New Roman"/>
                          <a:cs typeface="B Nazanin"/>
                        </a:rPr>
                        <a:t>نیاز به دستیابی به مشتری بیشتر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4089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600">
                          <a:latin typeface="Times New Roman"/>
                          <a:ea typeface="Times New Roman"/>
                          <a:cs typeface="B Nazanin"/>
                        </a:rPr>
                        <a:t>تبدیل شدن به رهبر قیمت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4089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600">
                          <a:latin typeface="Times New Roman"/>
                          <a:ea typeface="Times New Roman"/>
                          <a:cs typeface="B Nazanin"/>
                        </a:rPr>
                        <a:t>بهبود بخشیدن کارایی عملیاتی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23459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600" dirty="0">
                          <a:latin typeface="Times New Roman"/>
                          <a:ea typeface="Times New Roman"/>
                          <a:cs typeface="B Nazanin"/>
                        </a:rPr>
                        <a:t>فرآیند داخلی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600">
                          <a:latin typeface="Times New Roman"/>
                          <a:ea typeface="Times New Roman"/>
                          <a:cs typeface="B Nazanin"/>
                        </a:rPr>
                        <a:t>برنامه کاهش هزینه ها- سیستم بر مبنای دانش- کاهش فعالیت های بدون اهمیت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35188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600" dirty="0">
                          <a:latin typeface="Times New Roman"/>
                          <a:ea typeface="Times New Roman"/>
                          <a:cs typeface="B Nazanin"/>
                        </a:rPr>
                        <a:t>یادگیری و رشد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600" dirty="0">
                          <a:latin typeface="Times New Roman"/>
                          <a:ea typeface="Times New Roman"/>
                          <a:cs typeface="B Nazanin"/>
                        </a:rPr>
                        <a:t>آموزش، اجرای بهتر در مدیریت هزینه- عملکرد بر مبنای شبکه پایگاه داده- مسیریابی مجدد سازمان با شایستگی های ناب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14356"/>
            <a:ext cx="8715436" cy="600079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fa-IR" sz="1900" b="1" dirty="0" smtClean="0">
                <a:latin typeface="Century" pitchFamily="18" charset="0"/>
                <a:cs typeface="B Nazanin" pitchFamily="2" charset="-78"/>
              </a:rPr>
              <a:t>گام چهارم: (ارزیابی)</a:t>
            </a:r>
          </a:p>
          <a:p>
            <a:pPr algn="just">
              <a:buNone/>
            </a:pPr>
            <a:endParaRPr lang="en-US" sz="1400" dirty="0" smtClean="0">
              <a:latin typeface="Century" pitchFamily="18" charset="0"/>
              <a:cs typeface="B Nazanin" pitchFamily="2" charset="-78"/>
            </a:endParaRPr>
          </a:p>
          <a:p>
            <a:pPr algn="just">
              <a:buNone/>
            </a:pPr>
            <a:r>
              <a:rPr lang="fa-IR" sz="1900" dirty="0" smtClean="0">
                <a:latin typeface="Century" pitchFamily="18" charset="0"/>
                <a:cs typeface="B Nazanin" pitchFamily="2" charset="-78"/>
              </a:rPr>
              <a:t>- در این مرحله نقشه استراتژیکی از استراتژی کلان سازمان ترسیم می شود.</a:t>
            </a:r>
            <a:endParaRPr lang="en-US" sz="1900" dirty="0" smtClean="0">
              <a:latin typeface="Century" pitchFamily="18" charset="0"/>
              <a:cs typeface="B Nazanin" pitchFamily="2" charset="-78"/>
            </a:endParaRPr>
          </a:p>
          <a:p>
            <a:pPr algn="just">
              <a:buNone/>
            </a:pPr>
            <a:r>
              <a:rPr lang="fa-IR" sz="1900" dirty="0" smtClean="0">
                <a:latin typeface="Century" pitchFamily="18" charset="0"/>
                <a:cs typeface="B Nazanin" pitchFamily="2" charset="-78"/>
              </a:rPr>
              <a:t>- هر هدف استراتژیک از شبکه استراتژیک نیازمند حداکثر یک ارزیابی است.</a:t>
            </a:r>
            <a:endParaRPr lang="en-US" sz="1900" dirty="0" smtClean="0">
              <a:latin typeface="Century" pitchFamily="18" charset="0"/>
              <a:cs typeface="B Nazanin" pitchFamily="2" charset="-78"/>
            </a:endParaRPr>
          </a:p>
          <a:p>
            <a:pPr algn="just">
              <a:buNone/>
            </a:pPr>
            <a:r>
              <a:rPr lang="fa-IR" sz="1900" dirty="0" smtClean="0">
                <a:latin typeface="Century" pitchFamily="18" charset="0"/>
                <a:cs typeface="B Nazanin" pitchFamily="2" charset="-78"/>
              </a:rPr>
              <a:t>- اگر معیار ارزیابی نداشته باشیم اداره کردن هدف مشکل می باشد.</a:t>
            </a:r>
            <a:endParaRPr lang="en-US" sz="1900" dirty="0" smtClean="0">
              <a:latin typeface="Century" pitchFamily="18" charset="0"/>
              <a:cs typeface="B Nazanin" pitchFamily="2" charset="-78"/>
            </a:endParaRPr>
          </a:p>
          <a:p>
            <a:pPr algn="just">
              <a:buNone/>
            </a:pPr>
            <a:r>
              <a:rPr lang="fa-IR" sz="1900" dirty="0" smtClean="0">
                <a:latin typeface="Century" pitchFamily="18" charset="0"/>
                <a:cs typeface="B Nazanin" pitchFamily="2" charset="-78"/>
              </a:rPr>
              <a:t>- ارزیابی به ما اجازه می دهد که اهداف استراتژیک را کمی نماییم.</a:t>
            </a:r>
            <a:endParaRPr lang="en-US" sz="1900" dirty="0" smtClean="0">
              <a:latin typeface="Century" pitchFamily="18" charset="0"/>
              <a:cs typeface="B Nazanin" pitchFamily="2" charset="-78"/>
            </a:endParaRPr>
          </a:p>
          <a:p>
            <a:pPr algn="just">
              <a:buNone/>
            </a:pPr>
            <a:endParaRPr lang="fa-IR" sz="1400" dirty="0" smtClean="0">
              <a:latin typeface="Century" pitchFamily="18" charset="0"/>
              <a:cs typeface="B Nazanin" pitchFamily="2" charset="-78"/>
            </a:endParaRPr>
          </a:p>
          <a:p>
            <a:pPr algn="just">
              <a:buNone/>
            </a:pPr>
            <a:r>
              <a:rPr lang="fa-IR" sz="1900" dirty="0" smtClean="0">
                <a:latin typeface="Century" pitchFamily="18" charset="0"/>
                <a:cs typeface="B Nazanin" pitchFamily="2" charset="-78"/>
              </a:rPr>
              <a:t>در تعیین ارزیابی توجه به موارد زیر سودمند است:</a:t>
            </a:r>
            <a:endParaRPr lang="en-US" sz="1900" dirty="0" smtClean="0">
              <a:latin typeface="Century" pitchFamily="18" charset="0"/>
              <a:cs typeface="B Nazanin" pitchFamily="2" charset="-78"/>
            </a:endParaRPr>
          </a:p>
          <a:p>
            <a:pPr algn="just">
              <a:buNone/>
            </a:pPr>
            <a:r>
              <a:rPr lang="fa-IR" sz="1900" dirty="0" smtClean="0">
                <a:latin typeface="Century" pitchFamily="18" charset="0"/>
                <a:cs typeface="B Nazanin" pitchFamily="2" charset="-78"/>
              </a:rPr>
              <a:t>1- ارتباط داشتن: ارزیابی ها اهمیت استراتژیکی را به وسیله ارتباط با اهداف استراتژیک دیگر بیان می کنند.</a:t>
            </a:r>
            <a:endParaRPr lang="en-US" sz="1900" dirty="0" smtClean="0">
              <a:latin typeface="Century" pitchFamily="18" charset="0"/>
              <a:cs typeface="B Nazanin" pitchFamily="2" charset="-78"/>
            </a:endParaRPr>
          </a:p>
          <a:p>
            <a:pPr algn="just">
              <a:buNone/>
            </a:pPr>
            <a:r>
              <a:rPr lang="fa-IR" sz="1900" dirty="0" smtClean="0">
                <a:latin typeface="Century" pitchFamily="18" charset="0"/>
                <a:cs typeface="B Nazanin" pitchFamily="2" charset="-78"/>
              </a:rPr>
              <a:t>2- تکرارپذیر: ارزیابی ها می توانند مسیر عملکرد آینده را از طریق بکارگیری روند برای ایجاد اهداف هدایت کنند.</a:t>
            </a:r>
            <a:endParaRPr lang="en-US" sz="1900" dirty="0" smtClean="0">
              <a:latin typeface="Century" pitchFamily="18" charset="0"/>
              <a:cs typeface="B Nazanin" pitchFamily="2" charset="-78"/>
            </a:endParaRPr>
          </a:p>
          <a:p>
            <a:pPr algn="just">
              <a:buNone/>
            </a:pPr>
            <a:r>
              <a:rPr lang="fa-IR" sz="1900" dirty="0" smtClean="0">
                <a:latin typeface="Century" pitchFamily="18" charset="0"/>
                <a:cs typeface="B Nazanin" pitchFamily="2" charset="-78"/>
              </a:rPr>
              <a:t>3- جوابگویی: ارزیابی های قابل اطمینان، قابل رسیدگی و صحیح هستند.</a:t>
            </a:r>
            <a:endParaRPr lang="en-US" sz="1900" dirty="0" smtClean="0">
              <a:latin typeface="Century" pitchFamily="18" charset="0"/>
              <a:cs typeface="B Nazanin" pitchFamily="2" charset="-78"/>
            </a:endParaRPr>
          </a:p>
          <a:p>
            <a:pPr algn="just">
              <a:buNone/>
            </a:pPr>
            <a:r>
              <a:rPr lang="fa-IR" sz="1900" dirty="0" smtClean="0">
                <a:latin typeface="Century" pitchFamily="18" charset="0"/>
                <a:cs typeface="B Nazanin" pitchFamily="2" charset="-78"/>
              </a:rPr>
              <a:t>4- در دسترس بودن: ارزیابی ها می توانند اقتباس شوند وقتی آنها مورد نیاز هستند.</a:t>
            </a:r>
            <a:endParaRPr lang="en-US" sz="1900" dirty="0" smtClean="0">
              <a:latin typeface="Century" pitchFamily="18" charset="0"/>
              <a:cs typeface="B Nazanin" pitchFamily="2" charset="-78"/>
            </a:endParaRPr>
          </a:p>
          <a:p>
            <a:pPr algn="just">
              <a:buNone/>
            </a:pPr>
            <a:r>
              <a:rPr lang="fa-IR" sz="1900" dirty="0" smtClean="0">
                <a:latin typeface="Century" pitchFamily="18" charset="0"/>
                <a:cs typeface="B Nazanin" pitchFamily="2" charset="-78"/>
              </a:rPr>
              <a:t>گام پنجم: (تعیین اهداف)</a:t>
            </a:r>
            <a:endParaRPr lang="en-US" sz="1900" dirty="0" smtClean="0">
              <a:latin typeface="Century" pitchFamily="18" charset="0"/>
              <a:cs typeface="B Nazanin" pitchFamily="2" charset="-78"/>
            </a:endParaRPr>
          </a:p>
          <a:p>
            <a:pPr algn="just">
              <a:buNone/>
            </a:pPr>
            <a:r>
              <a:rPr lang="fa-IR" sz="1900" dirty="0" smtClean="0">
                <a:latin typeface="Century" pitchFamily="18" charset="0"/>
                <a:cs typeface="B Nazanin" pitchFamily="2" charset="-78"/>
              </a:rPr>
              <a:t>- پس از قرار دادن اهداف در چارچوب </a:t>
            </a:r>
            <a:r>
              <a:rPr lang="en-US" sz="1900" dirty="0" smtClean="0">
                <a:latin typeface="Century" pitchFamily="18" charset="0"/>
                <a:cs typeface="B Nazanin" pitchFamily="2" charset="-78"/>
              </a:rPr>
              <a:t>BSC</a:t>
            </a:r>
            <a:r>
              <a:rPr lang="fa-IR" sz="1900" dirty="0" smtClean="0">
                <a:latin typeface="Century" pitchFamily="18" charset="0"/>
                <a:cs typeface="B Nazanin" pitchFamily="2" charset="-78"/>
              </a:rPr>
              <a:t>، شاخص ها و مقادیر هدف آنها تعیین می شوند.</a:t>
            </a:r>
            <a:endParaRPr lang="en-US" sz="1900" dirty="0" smtClean="0">
              <a:latin typeface="Century" pitchFamily="18" charset="0"/>
              <a:cs typeface="B Nazanin" pitchFamily="2" charset="-78"/>
            </a:endParaRPr>
          </a:p>
          <a:p>
            <a:pPr algn="just">
              <a:buNone/>
            </a:pPr>
            <a:r>
              <a:rPr lang="fa-IR" sz="1900" dirty="0" smtClean="0">
                <a:latin typeface="Century" pitchFamily="18" charset="0"/>
                <a:cs typeface="B Nazanin" pitchFamily="2" charset="-78"/>
              </a:rPr>
              <a:t>- باید یک هدف برای هر ارزیابی </a:t>
            </a:r>
            <a:r>
              <a:rPr lang="en-US" sz="1900" dirty="0" smtClean="0">
                <a:latin typeface="Century" pitchFamily="18" charset="0"/>
                <a:cs typeface="B Nazanin" pitchFamily="2" charset="-78"/>
              </a:rPr>
              <a:t>BSC</a:t>
            </a:r>
            <a:r>
              <a:rPr lang="fa-IR" sz="1900" dirty="0" smtClean="0">
                <a:latin typeface="Century" pitchFamily="18" charset="0"/>
                <a:cs typeface="B Nazanin" pitchFamily="2" charset="-78"/>
              </a:rPr>
              <a:t> وجود داشته باشد.</a:t>
            </a:r>
            <a:endParaRPr lang="en-US" sz="1900" dirty="0" smtClean="0">
              <a:latin typeface="Century" pitchFamily="18" charset="0"/>
              <a:cs typeface="B Nazanin" pitchFamily="2" charset="-78"/>
            </a:endParaRPr>
          </a:p>
          <a:p>
            <a:pPr algn="just">
              <a:buNone/>
            </a:pPr>
            <a:r>
              <a:rPr lang="fa-IR" sz="1900" dirty="0" smtClean="0">
                <a:latin typeface="Century" pitchFamily="18" charset="0"/>
                <a:cs typeface="B Nazanin" pitchFamily="2" charset="-78"/>
              </a:rPr>
              <a:t>برای مثال: فرض کنید مقصود استراتژیک بهبود رضایتمندی مشتری و ارزیابی بر مبنای تعداد شکایت مشتریان است. متوسط شکایات ماهیانه 45 برای حداقل 12 ماه است، برای این امر یک هدف کمتر از 40 شکایت را باید بوجود آورد.</a:t>
            </a:r>
            <a:endParaRPr lang="en-US" sz="1900" dirty="0" smtClean="0">
              <a:latin typeface="Century" pitchFamily="18" charset="0"/>
              <a:cs typeface="B Nazanin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1112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gridSpan="4">
                  <a:txBody>
                    <a:bodyPr/>
                    <a:lstStyle/>
                    <a:p>
                      <a:pPr rtl="1"/>
                      <a:r>
                        <a:rPr kumimoji="0" lang="fa-IR" sz="1600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هدف: فروش ما باید تا سه سال آینده تا 40٪ رشد یابد.</a:t>
                      </a:r>
                      <a:endParaRPr kumimoji="0" lang="fa-IR" sz="1600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600" dirty="0">
                          <a:latin typeface="Times New Roman"/>
                          <a:ea typeface="Times New Roman"/>
                          <a:cs typeface="B Nazanin"/>
                        </a:rPr>
                        <a:t>درآمد فروش سال جاری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600">
                          <a:latin typeface="Times New Roman"/>
                          <a:ea typeface="Times New Roman"/>
                          <a:cs typeface="B Nazanin"/>
                        </a:rPr>
                        <a:t>هدف سال </a:t>
                      </a:r>
                      <a:r>
                        <a:rPr lang="fa-IR" sz="1600" baseline="-25000">
                          <a:latin typeface="Times New Roman"/>
                          <a:ea typeface="Times New Roman"/>
                          <a:cs typeface="B Nazanin"/>
                        </a:rPr>
                        <a:t>1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B Nazanin"/>
                        </a:rPr>
                        <a:t>x</a:t>
                      </a:r>
                      <a:r>
                        <a:rPr lang="fa-IR" sz="1600">
                          <a:latin typeface="Times New Roman"/>
                          <a:ea typeface="Times New Roman"/>
                          <a:cs typeface="B Nazanin"/>
                        </a:rPr>
                        <a:t>13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600">
                          <a:latin typeface="Times New Roman"/>
                          <a:ea typeface="Times New Roman"/>
                          <a:cs typeface="B Nazanin"/>
                        </a:rPr>
                        <a:t>هدف سال </a:t>
                      </a:r>
                      <a:r>
                        <a:rPr lang="fa-IR" sz="1600" baseline="-25000">
                          <a:latin typeface="Times New Roman"/>
                          <a:ea typeface="Times New Roman"/>
                          <a:cs typeface="B Nazanin"/>
                        </a:rPr>
                        <a:t>2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B Nazanin"/>
                        </a:rPr>
                        <a:t>x</a:t>
                      </a:r>
                      <a:r>
                        <a:rPr lang="fa-IR" sz="1600">
                          <a:latin typeface="Times New Roman"/>
                          <a:ea typeface="Times New Roman"/>
                          <a:cs typeface="B Nazanin"/>
                        </a:rPr>
                        <a:t>13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600">
                          <a:latin typeface="Times New Roman"/>
                          <a:ea typeface="Times New Roman"/>
                          <a:cs typeface="B Nazanin"/>
                        </a:rPr>
                        <a:t>هدف سال </a:t>
                      </a:r>
                      <a:r>
                        <a:rPr lang="fa-IR" sz="1600" baseline="-25000">
                          <a:latin typeface="Times New Roman"/>
                          <a:ea typeface="Times New Roman"/>
                          <a:cs typeface="B Nazanin"/>
                        </a:rPr>
                        <a:t>3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B Nazanin"/>
                        </a:rPr>
                        <a:t>x</a:t>
                      </a:r>
                      <a:r>
                        <a:rPr lang="fa-IR" sz="1600">
                          <a:latin typeface="Times New Roman"/>
                          <a:ea typeface="Times New Roman"/>
                          <a:cs typeface="B Nazanin"/>
                        </a:rPr>
                        <a:t>13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600">
                          <a:latin typeface="Times New Roman"/>
                          <a:ea typeface="Times New Roman"/>
                          <a:cs typeface="B Nazanin"/>
                        </a:rPr>
                        <a:t>160000 واحد پولی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600" dirty="0">
                          <a:latin typeface="Times New Roman"/>
                          <a:ea typeface="Times New Roman"/>
                          <a:cs typeface="B Nazanin"/>
                        </a:rPr>
                        <a:t>172000 واحد پولی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600">
                          <a:latin typeface="Times New Roman"/>
                          <a:ea typeface="Times New Roman"/>
                          <a:cs typeface="B Nazanin"/>
                        </a:rPr>
                        <a:t>195000 واحد پولی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600" dirty="0">
                          <a:latin typeface="Times New Roman"/>
                          <a:ea typeface="Times New Roman"/>
                          <a:cs typeface="B Nazanin"/>
                        </a:rPr>
                        <a:t>224000 واحد پولی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500298" y="785794"/>
            <a:ext cx="41072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B Nazanin" pitchFamily="2" charset="-78"/>
              </a:rPr>
              <a:t>جدول 12- ایجاد هدف بر مبنای اهداف استراتژیک</a:t>
            </a:r>
            <a:endParaRPr kumimoji="0" lang="fa-I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57158" y="3000372"/>
          <a:ext cx="8453455" cy="37134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90691"/>
                <a:gridCol w="1690691"/>
                <a:gridCol w="1690691"/>
                <a:gridCol w="1690691"/>
                <a:gridCol w="1690691"/>
              </a:tblGrid>
              <a:tr h="370840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500" dirty="0">
                          <a:latin typeface="Times New Roman"/>
                          <a:ea typeface="Times New Roman"/>
                          <a:cs typeface="B Nazanin"/>
                        </a:rPr>
                        <a:t>چشم انداز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500" dirty="0">
                          <a:latin typeface="Times New Roman"/>
                          <a:ea typeface="Times New Roman"/>
                          <a:cs typeface="B Nazanin"/>
                        </a:rPr>
                        <a:t>مقاصد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500" dirty="0">
                          <a:latin typeface="Times New Roman"/>
                          <a:ea typeface="Times New Roman"/>
                          <a:cs typeface="B Nazanin"/>
                        </a:rPr>
                        <a:t>شاخص ارزیابی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ctr" rtl="1" eaLnBrk="1" latinLnBrk="0" hangingPunct="1">
                        <a:spcAft>
                          <a:spcPts val="0"/>
                        </a:spcAft>
                      </a:pPr>
                      <a:r>
                        <a:rPr kumimoji="0" lang="fa-IR" sz="1500" b="1" kern="1200" dirty="0" smtClean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B Nazanin"/>
                        </a:rPr>
                        <a:t>اهداف</a:t>
                      </a:r>
                      <a:endParaRPr kumimoji="0" lang="fa-IR" sz="1500" b="1" kern="1200" dirty="0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B Nazani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500" baseline="-25000">
                          <a:latin typeface="Times New Roman"/>
                          <a:ea typeface="Times New Roman"/>
                          <a:cs typeface="B Nazanin"/>
                        </a:rPr>
                        <a:t>1</a:t>
                      </a:r>
                      <a:r>
                        <a:rPr lang="en-US" sz="1500">
                          <a:latin typeface="Times New Roman"/>
                          <a:ea typeface="Times New Roman"/>
                          <a:cs typeface="B Nazanin"/>
                        </a:rPr>
                        <a:t>X</a:t>
                      </a: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13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500" baseline="-25000" dirty="0">
                          <a:latin typeface="Times New Roman"/>
                          <a:ea typeface="Times New Roman"/>
                          <a:cs typeface="B Nazanin"/>
                        </a:rPr>
                        <a:t>2</a:t>
                      </a:r>
                      <a:r>
                        <a:rPr lang="en-US" sz="1500" dirty="0">
                          <a:latin typeface="Times New Roman"/>
                          <a:ea typeface="Times New Roman"/>
                          <a:cs typeface="B Nazanin"/>
                        </a:rPr>
                        <a:t>X</a:t>
                      </a:r>
                      <a:r>
                        <a:rPr lang="fa-IR" sz="1500" dirty="0">
                          <a:latin typeface="Times New Roman"/>
                          <a:ea typeface="Times New Roman"/>
                          <a:cs typeface="B Nazanin"/>
                        </a:rPr>
                        <a:t>13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مالی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500" dirty="0">
                          <a:latin typeface="Times New Roman"/>
                          <a:ea typeface="Times New Roman"/>
                          <a:cs typeface="B Nazanin"/>
                        </a:rPr>
                        <a:t>افزایش بازده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500" dirty="0">
                          <a:latin typeface="Times New Roman"/>
                          <a:ea typeface="Times New Roman"/>
                          <a:cs typeface="B Nazanin"/>
                        </a:rPr>
                        <a:t>مطلوبیت دارایی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500" dirty="0">
                          <a:latin typeface="Times New Roman"/>
                          <a:ea typeface="Times New Roman"/>
                          <a:cs typeface="B Nazanin"/>
                        </a:rPr>
                        <a:t>رشد درآمدی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500" dirty="0">
                          <a:latin typeface="Times New Roman"/>
                          <a:ea typeface="Times New Roman"/>
                          <a:cs typeface="B Nazanin"/>
                        </a:rPr>
                        <a:t>بازده صاحبان سهام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500" dirty="0">
                          <a:latin typeface="Times New Roman"/>
                          <a:ea typeface="Times New Roman"/>
                          <a:cs typeface="B Nazanin"/>
                        </a:rPr>
                        <a:t>نسبت های مطلوبیت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500" dirty="0">
                          <a:latin typeface="Times New Roman"/>
                          <a:ea typeface="Times New Roman"/>
                        </a:rPr>
                        <a:t>٪ </a:t>
                      </a:r>
                      <a:r>
                        <a:rPr lang="fa-IR" sz="1500" dirty="0">
                          <a:latin typeface="Times New Roman"/>
                          <a:ea typeface="Times New Roman"/>
                          <a:cs typeface="B Nazanin"/>
                        </a:rPr>
                        <a:t>تغییر در درآمدها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12</a:t>
                      </a:r>
                      <a:r>
                        <a:rPr lang="fa-IR" sz="1500">
                          <a:latin typeface="Times New Roman"/>
                          <a:ea typeface="Times New Roman"/>
                        </a:rPr>
                        <a:t>٪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7</a:t>
                      </a:r>
                      <a:r>
                        <a:rPr lang="fa-IR" sz="1500">
                          <a:latin typeface="Times New Roman"/>
                          <a:ea typeface="Times New Roman"/>
                        </a:rPr>
                        <a:t>٪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11+</a:t>
                      </a:r>
                      <a:r>
                        <a:rPr lang="fa-IR" sz="1500">
                          <a:latin typeface="Times New Roman"/>
                          <a:ea typeface="Times New Roman"/>
                        </a:rPr>
                        <a:t>٪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13</a:t>
                      </a:r>
                      <a:r>
                        <a:rPr lang="fa-IR" sz="1500">
                          <a:latin typeface="Times New Roman"/>
                          <a:ea typeface="Times New Roman"/>
                        </a:rPr>
                        <a:t>٪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8</a:t>
                      </a:r>
                      <a:r>
                        <a:rPr lang="fa-IR" sz="1500">
                          <a:latin typeface="Times New Roman"/>
                          <a:ea typeface="Times New Roman"/>
                        </a:rPr>
                        <a:t>٪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11+</a:t>
                      </a:r>
                      <a:r>
                        <a:rPr lang="fa-IR" sz="1500">
                          <a:latin typeface="Times New Roman"/>
                          <a:ea typeface="Times New Roman"/>
                        </a:rPr>
                        <a:t>٪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مشتری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نگهداری مشتری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خدمات مشتری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روابط مشتری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500">
                          <a:latin typeface="Times New Roman"/>
                          <a:ea typeface="Times New Roman"/>
                        </a:rPr>
                        <a:t>٪ </a:t>
                      </a: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نگهداری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نسبت بازدید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500">
                          <a:latin typeface="Times New Roman"/>
                          <a:ea typeface="Times New Roman"/>
                        </a:rPr>
                        <a:t>٪</a:t>
                      </a: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 تماس های جدید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75</a:t>
                      </a:r>
                      <a:r>
                        <a:rPr lang="fa-IR" sz="1500">
                          <a:latin typeface="Times New Roman"/>
                          <a:ea typeface="Times New Roman"/>
                        </a:rPr>
                        <a:t>٪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85</a:t>
                      </a:r>
                      <a:r>
                        <a:rPr lang="fa-IR" sz="1500">
                          <a:latin typeface="Times New Roman"/>
                          <a:ea typeface="Times New Roman"/>
                        </a:rPr>
                        <a:t>٪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35</a:t>
                      </a:r>
                      <a:r>
                        <a:rPr lang="fa-IR" sz="1500">
                          <a:latin typeface="Times New Roman"/>
                          <a:ea typeface="Times New Roman"/>
                        </a:rPr>
                        <a:t>٪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75</a:t>
                      </a:r>
                      <a:r>
                        <a:rPr lang="fa-IR" sz="1500">
                          <a:latin typeface="Times New Roman"/>
                          <a:ea typeface="Times New Roman"/>
                        </a:rPr>
                        <a:t>٪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88</a:t>
                      </a:r>
                      <a:r>
                        <a:rPr lang="fa-IR" sz="1500">
                          <a:latin typeface="Times New Roman"/>
                          <a:ea typeface="Times New Roman"/>
                        </a:rPr>
                        <a:t>٪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40</a:t>
                      </a:r>
                      <a:r>
                        <a:rPr lang="fa-IR" sz="1500">
                          <a:latin typeface="Times New Roman"/>
                          <a:ea typeface="Times New Roman"/>
                        </a:rPr>
                        <a:t>٪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فرآیند داخلی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تحویل سریع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خدمات اثربخش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هزینه بهینه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مطلوبیت منابع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زمان تبدیل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زمان اولین تحلیل مجدد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500">
                          <a:latin typeface="Times New Roman"/>
                          <a:ea typeface="Times New Roman"/>
                        </a:rPr>
                        <a:t>٪</a:t>
                      </a: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 هزینه فروش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شاخص بهره وری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B Nazanin"/>
                        </a:rPr>
                        <a:t>m</a:t>
                      </a: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 15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68</a:t>
                      </a:r>
                      <a:r>
                        <a:rPr lang="fa-IR" sz="1500">
                          <a:latin typeface="Times New Roman"/>
                          <a:ea typeface="Times New Roman"/>
                        </a:rPr>
                        <a:t>٪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66</a:t>
                      </a:r>
                      <a:r>
                        <a:rPr lang="fa-IR" sz="1500">
                          <a:latin typeface="Times New Roman"/>
                          <a:ea typeface="Times New Roman"/>
                        </a:rPr>
                        <a:t>٪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77</a:t>
                      </a:r>
                      <a:r>
                        <a:rPr lang="fa-IR" sz="1500">
                          <a:latin typeface="Times New Roman"/>
                          <a:ea typeface="Times New Roman"/>
                        </a:rPr>
                        <a:t>٪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B Nazanin"/>
                        </a:rPr>
                        <a:t>m</a:t>
                      </a: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 14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69</a:t>
                      </a:r>
                      <a:r>
                        <a:rPr lang="fa-IR" sz="1500">
                          <a:latin typeface="Times New Roman"/>
                          <a:ea typeface="Times New Roman"/>
                        </a:rPr>
                        <a:t>٪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64</a:t>
                      </a:r>
                      <a:r>
                        <a:rPr lang="fa-IR" sz="1500">
                          <a:latin typeface="Times New Roman"/>
                          <a:ea typeface="Times New Roman"/>
                        </a:rPr>
                        <a:t>٪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80</a:t>
                      </a:r>
                      <a:r>
                        <a:rPr lang="fa-IR" sz="1500">
                          <a:latin typeface="Times New Roman"/>
                          <a:ea typeface="Times New Roman"/>
                        </a:rPr>
                        <a:t>٪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رشد و یادگیری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سطوح مهارتی بالا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رضایتمندی کارکنان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رهبران برجسته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نسبت مجموع مهارت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شاخص بازدید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fa-IR" sz="1500">
                          <a:latin typeface="Times New Roman"/>
                          <a:ea typeface="Times New Roman"/>
                          <a:cs typeface="B Nazanin"/>
                        </a:rPr>
                        <a:t>رتبه بندی 5 نقطه ای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500" dirty="0">
                          <a:latin typeface="Times New Roman"/>
                          <a:ea typeface="Times New Roman"/>
                          <a:cs typeface="B Nazanin"/>
                        </a:rPr>
                        <a:t>65</a:t>
                      </a:r>
                      <a:r>
                        <a:rPr lang="fa-IR" sz="1500" dirty="0">
                          <a:latin typeface="Times New Roman"/>
                          <a:ea typeface="Times New Roman"/>
                        </a:rPr>
                        <a:t>٪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500" dirty="0">
                          <a:latin typeface="Times New Roman"/>
                          <a:ea typeface="Times New Roman"/>
                          <a:cs typeface="B Nazanin"/>
                        </a:rPr>
                        <a:t>75</a:t>
                      </a:r>
                      <a:r>
                        <a:rPr lang="fa-IR" sz="1500" dirty="0">
                          <a:latin typeface="Times New Roman"/>
                          <a:ea typeface="Times New Roman"/>
                        </a:rPr>
                        <a:t>٪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500" dirty="0">
                          <a:latin typeface="Times New Roman"/>
                          <a:ea typeface="Times New Roman"/>
                          <a:cs typeface="B Nazanin"/>
                        </a:rPr>
                        <a:t>5/4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500" dirty="0">
                          <a:latin typeface="Times New Roman"/>
                          <a:ea typeface="Times New Roman"/>
                          <a:cs typeface="B Nazanin"/>
                        </a:rPr>
                        <a:t>68</a:t>
                      </a:r>
                      <a:r>
                        <a:rPr lang="fa-IR" sz="1500" dirty="0">
                          <a:latin typeface="Times New Roman"/>
                          <a:ea typeface="Times New Roman"/>
                        </a:rPr>
                        <a:t>٪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500" dirty="0">
                          <a:latin typeface="Times New Roman"/>
                          <a:ea typeface="Times New Roman"/>
                          <a:cs typeface="B Nazanin"/>
                        </a:rPr>
                        <a:t>77</a:t>
                      </a:r>
                      <a:r>
                        <a:rPr lang="fa-IR" sz="1500" dirty="0">
                          <a:latin typeface="Times New Roman"/>
                          <a:ea typeface="Times New Roman"/>
                        </a:rPr>
                        <a:t>٪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500" dirty="0">
                          <a:latin typeface="Times New Roman"/>
                          <a:ea typeface="Times New Roman"/>
                          <a:cs typeface="B Nazanin"/>
                        </a:rPr>
                        <a:t>8/4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000364" y="2528824"/>
            <a:ext cx="35942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Times New Roman" pitchFamily="18" charset="0"/>
                <a:cs typeface="B Nazanin" pitchFamily="2" charset="-78"/>
              </a:rPr>
              <a:t>جدول 13- توسعه و اهداف و ارزیابی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Times New Roman" pitchFamily="18" charset="0"/>
                <a:cs typeface="B Nazanin" pitchFamily="2" charset="-78"/>
              </a:rPr>
              <a:t>BSC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14282" y="897268"/>
            <a:ext cx="8715436" cy="574644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a-IR" b="1" dirty="0" smtClean="0">
                <a:cs typeface="B Nazanin" pitchFamily="2" charset="-78"/>
              </a:rPr>
              <a:t>گام ششم: (برنامه ها)</a:t>
            </a:r>
          </a:p>
          <a:p>
            <a:pPr algn="just">
              <a:buNone/>
            </a:pPr>
            <a:endParaRPr lang="en-US" sz="1800" dirty="0" smtClean="0">
              <a:cs typeface="B Nazanin" pitchFamily="2" charset="-78"/>
            </a:endParaRPr>
          </a:p>
          <a:p>
            <a:pPr algn="just">
              <a:buNone/>
            </a:pPr>
            <a:r>
              <a:rPr lang="fa-IR" dirty="0" smtClean="0">
                <a:cs typeface="B Nazanin" pitchFamily="2" charset="-78"/>
              </a:rPr>
              <a:t>- طرح ها و برنامه هایی که برای دستیابی به اهداف موردنظر ضروری می باشد.</a:t>
            </a:r>
            <a:endParaRPr lang="en-US" dirty="0" smtClean="0">
              <a:cs typeface="B Nazanin" pitchFamily="2" charset="-78"/>
            </a:endParaRPr>
          </a:p>
          <a:p>
            <a:pPr algn="just">
              <a:buNone/>
            </a:pPr>
            <a:r>
              <a:rPr lang="fa-IR" dirty="0" smtClean="0">
                <a:cs typeface="B Nazanin" pitchFamily="2" charset="-78"/>
              </a:rPr>
              <a:t>- برنامه ها اصلی ترین مقصود جهت تسهیل اجرای هر فرآیند را به سمت پایین </a:t>
            </a:r>
            <a:r>
              <a:rPr lang="en-US" dirty="0" smtClean="0">
                <a:cs typeface="B Nazanin" pitchFamily="2" charset="-78"/>
              </a:rPr>
              <a:t>BSC</a:t>
            </a:r>
            <a:r>
              <a:rPr lang="fa-IR" dirty="0" smtClean="0">
                <a:cs typeface="B Nazanin" pitchFamily="2" charset="-78"/>
              </a:rPr>
              <a:t> در بردارد.</a:t>
            </a:r>
            <a:endParaRPr lang="en-US" dirty="0" smtClean="0">
              <a:cs typeface="B Nazanin" pitchFamily="2" charset="-78"/>
            </a:endParaRPr>
          </a:p>
          <a:p>
            <a:pPr algn="just">
              <a:buNone/>
            </a:pPr>
            <a:r>
              <a:rPr lang="fa-IR" dirty="0" smtClean="0">
                <a:cs typeface="B Nazanin" pitchFamily="2" charset="-78"/>
              </a:rPr>
              <a:t>مانند: برنامه های بهبود کیفیت، پیشگامی بازاریابی، طرح ریزی بکارگیری منابع، مدیریت ارتباط با مشتری.</a:t>
            </a:r>
            <a:endParaRPr lang="en-US" dirty="0" smtClean="0">
              <a:cs typeface="B Nazanin" pitchFamily="2" charset="-78"/>
            </a:endParaRPr>
          </a:p>
          <a:p>
            <a:pPr algn="just">
              <a:buNone/>
            </a:pPr>
            <a:r>
              <a:rPr lang="fa-IR" dirty="0" smtClean="0">
                <a:cs typeface="B Nazanin" pitchFamily="2" charset="-78"/>
              </a:rPr>
              <a:t>برنامه ها معمولاً ویژگی های معینی دارند از جمله:</a:t>
            </a:r>
            <a:endParaRPr lang="en-US" dirty="0" smtClean="0">
              <a:cs typeface="B Nazanin" pitchFamily="2" charset="-78"/>
            </a:endParaRPr>
          </a:p>
          <a:p>
            <a:pPr algn="just"/>
            <a:r>
              <a:rPr lang="fa-IR" dirty="0" smtClean="0">
                <a:cs typeface="B Nazanin" pitchFamily="2" charset="-78"/>
              </a:rPr>
              <a:t>توسط مدیریت سطح بالا حمایت می شوند.</a:t>
            </a:r>
            <a:endParaRPr lang="en-US" dirty="0" smtClean="0">
              <a:cs typeface="B Nazanin" pitchFamily="2" charset="-78"/>
            </a:endParaRPr>
          </a:p>
          <a:p>
            <a:pPr algn="just"/>
            <a:r>
              <a:rPr lang="fa-IR" dirty="0" smtClean="0">
                <a:cs typeface="B Nazanin" pitchFamily="2" charset="-78"/>
              </a:rPr>
              <a:t>توسط رهبران طراحی و توسط گروه های اجرایی عمل می گردند.</a:t>
            </a:r>
            <a:endParaRPr lang="en-US" dirty="0" smtClean="0">
              <a:cs typeface="B Nazanin" pitchFamily="2" charset="-78"/>
            </a:endParaRPr>
          </a:p>
          <a:p>
            <a:pPr algn="just"/>
            <a:r>
              <a:rPr lang="fa-IR" dirty="0" smtClean="0">
                <a:cs typeface="B Nazanin" pitchFamily="2" charset="-78"/>
              </a:rPr>
              <a:t>شامل یک خط زمانی، مراحل برجسته و خروجی ها.</a:t>
            </a:r>
            <a:endParaRPr lang="en-US" dirty="0" smtClean="0">
              <a:cs typeface="B Nazanin" pitchFamily="2" charset="-78"/>
            </a:endParaRPr>
          </a:p>
          <a:p>
            <a:pPr algn="just"/>
            <a:r>
              <a:rPr lang="fa-IR" dirty="0" smtClean="0">
                <a:cs typeface="B Nazanin" pitchFamily="2" charset="-78"/>
              </a:rPr>
              <a:t>نیازمند منابع (افراد، تسهیلات، بودجه، مکان یابی و غیره) می باشد.</a:t>
            </a:r>
            <a:endParaRPr lang="en-US" dirty="0" smtClean="0">
              <a:cs typeface="B Nazanin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68706"/>
            <a:ext cx="8715436" cy="574644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fa-IR" b="1" dirty="0" smtClean="0">
                <a:cs typeface="B Nazanin" pitchFamily="2" charset="-78"/>
              </a:rPr>
              <a:t>گام هفتم: (اجرا)</a:t>
            </a:r>
            <a:endParaRPr lang="en-US" b="1" dirty="0" smtClean="0">
              <a:cs typeface="B Nazanin" pitchFamily="2" charset="-78"/>
            </a:endParaRPr>
          </a:p>
          <a:p>
            <a:pPr algn="just">
              <a:buNone/>
            </a:pPr>
            <a:r>
              <a:rPr lang="fa-IR" dirty="0" smtClean="0">
                <a:cs typeface="B Nazanin" pitchFamily="2" charset="-78"/>
              </a:rPr>
              <a:t>نیازمند طرح ریزی دقیق و هماهنگی با تمام قسمت های سازمان است.</a:t>
            </a:r>
            <a:endParaRPr lang="en-US" dirty="0" smtClean="0">
              <a:cs typeface="B Nazanin" pitchFamily="2" charset="-78"/>
            </a:endParaRPr>
          </a:p>
          <a:p>
            <a:pPr algn="just">
              <a:buNone/>
            </a:pPr>
            <a:r>
              <a:rPr lang="fa-IR" dirty="0" smtClean="0">
                <a:cs typeface="B Nazanin" pitchFamily="2" charset="-78"/>
              </a:rPr>
              <a:t>مراحل اجرایی </a:t>
            </a:r>
            <a:r>
              <a:rPr lang="en-US" dirty="0" smtClean="0">
                <a:cs typeface="B Nazanin" pitchFamily="2" charset="-78"/>
              </a:rPr>
              <a:t>BSC</a:t>
            </a:r>
            <a:r>
              <a:rPr lang="fa-IR" dirty="0" smtClean="0">
                <a:cs typeface="B Nazanin" pitchFamily="2" charset="-78"/>
              </a:rPr>
              <a:t> به طور مختصر:</a:t>
            </a:r>
            <a:endParaRPr lang="en-US" dirty="0" smtClean="0">
              <a:cs typeface="B Nazanin" pitchFamily="2" charset="-78"/>
            </a:endParaRPr>
          </a:p>
          <a:p>
            <a:pPr algn="just">
              <a:buNone/>
            </a:pPr>
            <a:r>
              <a:rPr lang="fa-IR" dirty="0" smtClean="0">
                <a:cs typeface="B Nazanin" pitchFamily="2" charset="-78"/>
              </a:rPr>
              <a:t>1- شناسایی و تدوین استراتژی های اصلی شرکت</a:t>
            </a:r>
            <a:endParaRPr lang="en-US" dirty="0" smtClean="0">
              <a:cs typeface="B Nazanin" pitchFamily="2" charset="-78"/>
            </a:endParaRPr>
          </a:p>
          <a:p>
            <a:pPr algn="just">
              <a:buNone/>
            </a:pPr>
            <a:r>
              <a:rPr lang="fa-IR" dirty="0" smtClean="0">
                <a:cs typeface="B Nazanin" pitchFamily="2" charset="-78"/>
              </a:rPr>
              <a:t>2- فرآیندهای مربوط به هر استراتژی تعیین گردد</a:t>
            </a:r>
            <a:endParaRPr lang="en-US" dirty="0" smtClean="0">
              <a:cs typeface="B Nazanin" pitchFamily="2" charset="-78"/>
            </a:endParaRPr>
          </a:p>
          <a:p>
            <a:pPr algn="just">
              <a:buNone/>
            </a:pPr>
            <a:r>
              <a:rPr lang="fa-IR" dirty="0" smtClean="0">
                <a:cs typeface="B Nazanin" pitchFamily="2" charset="-78"/>
              </a:rPr>
              <a:t>3- شناسایی واحدها و وظایف هرکدام از آنها</a:t>
            </a:r>
            <a:endParaRPr lang="en-US" dirty="0" smtClean="0">
              <a:cs typeface="B Nazanin" pitchFamily="2" charset="-78"/>
            </a:endParaRPr>
          </a:p>
          <a:p>
            <a:pPr algn="just">
              <a:buNone/>
            </a:pPr>
            <a:r>
              <a:rPr lang="fa-IR" dirty="0" smtClean="0">
                <a:cs typeface="B Nazanin" pitchFamily="2" charset="-78"/>
              </a:rPr>
              <a:t>4- ارزیابی استراتژی</a:t>
            </a:r>
            <a:endParaRPr lang="en-US" dirty="0" smtClean="0">
              <a:cs typeface="B Nazanin" pitchFamily="2" charset="-78"/>
            </a:endParaRPr>
          </a:p>
          <a:p>
            <a:pPr algn="just">
              <a:buNone/>
            </a:pPr>
            <a:r>
              <a:rPr lang="fa-IR" dirty="0" smtClean="0">
                <a:cs typeface="B Nazanin" pitchFamily="2" charset="-78"/>
              </a:rPr>
              <a:t> </a:t>
            </a:r>
            <a:endParaRPr lang="en-US" dirty="0" smtClean="0">
              <a:cs typeface="B Nazanin" pitchFamily="2" charset="-78"/>
            </a:endParaRPr>
          </a:p>
          <a:p>
            <a:pPr algn="just">
              <a:buNone/>
            </a:pPr>
            <a:r>
              <a:rPr lang="fa-IR" b="1" dirty="0" smtClean="0">
                <a:cs typeface="B Nazanin" pitchFamily="2" charset="-78"/>
              </a:rPr>
              <a:t>مزایای روش ارزیابی متوازن:</a:t>
            </a:r>
            <a:endParaRPr lang="en-US" b="1" dirty="0" smtClean="0">
              <a:cs typeface="B Nazanin" pitchFamily="2" charset="-78"/>
            </a:endParaRPr>
          </a:p>
          <a:p>
            <a:pPr algn="just">
              <a:buNone/>
            </a:pPr>
            <a:r>
              <a:rPr lang="fa-IR" dirty="0" smtClean="0">
                <a:cs typeface="B Nazanin" pitchFamily="2" charset="-78"/>
              </a:rPr>
              <a:t>1- چشم انداز را تبیین می کند</a:t>
            </a:r>
            <a:endParaRPr lang="en-US" dirty="0" smtClean="0">
              <a:cs typeface="B Nazanin" pitchFamily="2" charset="-78"/>
            </a:endParaRPr>
          </a:p>
          <a:p>
            <a:pPr algn="just">
              <a:buNone/>
            </a:pPr>
            <a:r>
              <a:rPr lang="fa-IR" dirty="0" smtClean="0">
                <a:cs typeface="B Nazanin" pitchFamily="2" charset="-78"/>
              </a:rPr>
              <a:t>2- اتفاق نظر را بوجود می آورد</a:t>
            </a:r>
            <a:endParaRPr lang="en-US" dirty="0" smtClean="0">
              <a:cs typeface="B Nazanin" pitchFamily="2" charset="-78"/>
            </a:endParaRPr>
          </a:p>
          <a:p>
            <a:pPr algn="just">
              <a:buNone/>
            </a:pPr>
            <a:r>
              <a:rPr lang="fa-IR" dirty="0" smtClean="0">
                <a:cs typeface="B Nazanin" pitchFamily="2" charset="-78"/>
              </a:rPr>
              <a:t>3- سازمان را در جهت استراتژی همسو می سازد</a:t>
            </a:r>
            <a:endParaRPr lang="en-US" dirty="0" smtClean="0">
              <a:cs typeface="B Nazanin" pitchFamily="2" charset="-78"/>
            </a:endParaRPr>
          </a:p>
          <a:p>
            <a:pPr algn="just">
              <a:buNone/>
            </a:pPr>
            <a:r>
              <a:rPr lang="fa-IR" dirty="0" smtClean="0">
                <a:cs typeface="B Nazanin" pitchFamily="2" charset="-78"/>
              </a:rPr>
              <a:t>4- برنامه ریزی استراتژیک را یکپارچه می کند</a:t>
            </a:r>
            <a:endParaRPr lang="en-US" dirty="0" smtClean="0">
              <a:cs typeface="B Nazanin" pitchFamily="2" charset="-78"/>
            </a:endParaRPr>
          </a:p>
          <a:p>
            <a:pPr algn="just">
              <a:buNone/>
            </a:pPr>
            <a:r>
              <a:rPr lang="fa-IR" dirty="0" smtClean="0">
                <a:cs typeface="B Nazanin" pitchFamily="2" charset="-78"/>
              </a:rPr>
              <a:t>5- موجب تخصیص بهینه منابع می شود</a:t>
            </a:r>
            <a:endParaRPr lang="en-US" dirty="0" smtClean="0">
              <a:cs typeface="B Nazanin" pitchFamily="2" charset="-78"/>
            </a:endParaRPr>
          </a:p>
          <a:p>
            <a:pPr algn="just">
              <a:buNone/>
            </a:pPr>
            <a:r>
              <a:rPr lang="fa-IR" dirty="0" smtClean="0">
                <a:cs typeface="B Nazanin" pitchFamily="2" charset="-78"/>
              </a:rPr>
              <a:t>6- باعث بهبود اثربخشی مدیریت می گردد.</a:t>
            </a:r>
            <a:endParaRPr lang="en-US" dirty="0" smtClean="0">
              <a:cs typeface="B Nazanin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/>
          <a:p>
            <a:pPr algn="just"/>
            <a:r>
              <a:rPr lang="fa-IR" dirty="0" smtClean="0">
                <a:cs typeface="B Titr" pitchFamily="2" charset="-78"/>
              </a:rPr>
              <a:t>نتیجه گیری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857364"/>
            <a:ext cx="8715436" cy="48577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a-IR" sz="2800" dirty="0" smtClean="0">
                <a:cs typeface="B Nazanin" pitchFamily="2" charset="-78"/>
              </a:rPr>
              <a:t>روش ارزیابی متوازن علاوه بر تحلیل های مالی به رضایت مشتریان، آموزش مستمر کارکنان و نحوه انجام فرآیندهای داخلی توجه می شود.</a:t>
            </a:r>
            <a:endParaRPr lang="en-US" sz="2800" dirty="0" smtClean="0">
              <a:cs typeface="B Nazanin" pitchFamily="2" charset="-78"/>
            </a:endParaRPr>
          </a:p>
          <a:p>
            <a:pPr algn="just">
              <a:buNone/>
            </a:pPr>
            <a:r>
              <a:rPr lang="fa-IR" sz="2800" dirty="0" smtClean="0">
                <a:cs typeface="B Nazanin" pitchFamily="2" charset="-78"/>
              </a:rPr>
              <a:t>روش ارزیابی متوازن بر فرآیندهایی تأکید می کند که تأثیر قابل ملاحظه روش ارزیابی بر بهبود روابط با مشتری و دستیابی به اهداف مالی شرکت دارد.</a:t>
            </a:r>
            <a:endParaRPr lang="en-US" sz="2800" dirty="0" smtClean="0">
              <a:cs typeface="B Nazanin" pitchFamily="2" charset="-78"/>
            </a:endParaRPr>
          </a:p>
          <a:p>
            <a:pPr algn="just">
              <a:buNone/>
            </a:pPr>
            <a:r>
              <a:rPr lang="fa-IR" sz="2800" dirty="0" smtClean="0">
                <a:cs typeface="B Nazanin" pitchFamily="2" charset="-78"/>
              </a:rPr>
              <a:t>در محیط رقابتی و پیچیده تجارت در دنیای امروز موفقیت بنگاه های اقتصادی در گرو فرآیند بهبود مستمر است. این مهم از طریق تعیین اهداف برنامه ریزی و اجرای برنامه ها و به تبع آن ارزیابی عملکرد انجام می شود. ارزیابی عملکرد به منظور آگاهی از میزان دستیابی به اهداف از پیش تعیین شده کارایی هریک از بخش های سازمان و کمک به بهبود فرآیندهای داخلی انجام می پذیرد.</a:t>
            </a:r>
            <a:endParaRPr lang="en-US" sz="2800" dirty="0" smtClean="0">
              <a:cs typeface="B Nazanin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602128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fa-IR" sz="2000" dirty="0" smtClean="0">
                <a:cs typeface="2  Farnaz" pitchFamily="2" charset="-78"/>
              </a:rPr>
              <a:t>دانشگاه آزاد اسلامي</a:t>
            </a:r>
          </a:p>
          <a:p>
            <a:pPr algn="ctr">
              <a:buNone/>
            </a:pPr>
            <a:r>
              <a:rPr lang="fa-IR" sz="2000" dirty="0" smtClean="0">
                <a:cs typeface="2  Farnaz" pitchFamily="2" charset="-78"/>
              </a:rPr>
              <a:t>واحد علوم تحقيقات گلستان</a:t>
            </a:r>
          </a:p>
          <a:p>
            <a:pPr algn="ctr">
              <a:buNone/>
            </a:pPr>
            <a:endParaRPr lang="fa-IR" dirty="0" smtClean="0"/>
          </a:p>
          <a:p>
            <a:pPr algn="ctr">
              <a:buNone/>
            </a:pPr>
            <a:r>
              <a:rPr lang="fa-IR" sz="2400" dirty="0" smtClean="0">
                <a:cs typeface="2  Titr" pitchFamily="2" charset="-78"/>
              </a:rPr>
              <a:t>موضوع تحقيق :</a:t>
            </a:r>
          </a:p>
          <a:p>
            <a:pPr algn="ctr">
              <a:buNone/>
            </a:pPr>
            <a:r>
              <a:rPr lang="fa-IR" sz="3200" b="1" dirty="0" smtClean="0">
                <a:cs typeface="2  Nazanin" pitchFamily="2" charset="-78"/>
              </a:rPr>
              <a:t>ارزيابي متوازن</a:t>
            </a:r>
          </a:p>
          <a:p>
            <a:pPr algn="ctr">
              <a:buNone/>
            </a:pPr>
            <a:r>
              <a:rPr lang="en-US" dirty="0" smtClean="0"/>
              <a:t>Balanced</a:t>
            </a:r>
            <a:r>
              <a:rPr lang="en-US" dirty="0" smtClean="0"/>
              <a:t> </a:t>
            </a:r>
            <a:r>
              <a:rPr lang="en-US" dirty="0" smtClean="0"/>
              <a:t>Score Card (BSC)</a:t>
            </a:r>
            <a:endParaRPr lang="fa-IR" dirty="0" smtClean="0"/>
          </a:p>
          <a:p>
            <a:pPr algn="ctr">
              <a:buNone/>
            </a:pPr>
            <a:endParaRPr lang="fa-IR" dirty="0" smtClean="0"/>
          </a:p>
          <a:p>
            <a:pPr algn="ctr">
              <a:buNone/>
            </a:pPr>
            <a:r>
              <a:rPr lang="fa-IR" sz="2400" dirty="0" smtClean="0">
                <a:cs typeface="2  Titr" pitchFamily="2" charset="-78"/>
              </a:rPr>
              <a:t>استاد مربوطه :</a:t>
            </a:r>
          </a:p>
          <a:p>
            <a:pPr algn="ctr">
              <a:buNone/>
            </a:pPr>
            <a:r>
              <a:rPr lang="fa-IR" sz="3200" b="1" dirty="0" smtClean="0">
                <a:cs typeface="2  Nazanin" pitchFamily="2" charset="-78"/>
              </a:rPr>
              <a:t>جناب آقاي دكتر گركز</a:t>
            </a:r>
          </a:p>
          <a:p>
            <a:pPr algn="ctr">
              <a:buNone/>
            </a:pPr>
            <a:endParaRPr lang="fa-IR" dirty="0" smtClean="0"/>
          </a:p>
          <a:p>
            <a:pPr algn="ctr">
              <a:buNone/>
            </a:pPr>
            <a:r>
              <a:rPr lang="fa-IR" sz="2400" dirty="0" smtClean="0">
                <a:cs typeface="2  Titr" pitchFamily="2" charset="-78"/>
              </a:rPr>
              <a:t>دانشجو :</a:t>
            </a:r>
          </a:p>
          <a:p>
            <a:pPr algn="ctr">
              <a:buNone/>
            </a:pPr>
            <a:r>
              <a:rPr lang="fa-IR" sz="3500" b="1" dirty="0" smtClean="0">
                <a:cs typeface="2  Nazanin" pitchFamily="2" charset="-78"/>
              </a:rPr>
              <a:t>عبد المجيد كرد</a:t>
            </a:r>
          </a:p>
          <a:p>
            <a:pPr algn="ctr">
              <a:buNone/>
            </a:pPr>
            <a:endParaRPr lang="fa-IR" dirty="0" smtClean="0"/>
          </a:p>
          <a:p>
            <a:pPr algn="ctr">
              <a:buNone/>
            </a:pPr>
            <a:r>
              <a:rPr lang="fa-IR" dirty="0" smtClean="0">
                <a:cs typeface="2  Nazanin" pitchFamily="2" charset="-78"/>
              </a:rPr>
              <a:t>بهار 91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pPr algn="just"/>
            <a:r>
              <a:rPr lang="fa-IR" dirty="0" smtClean="0">
                <a:cs typeface="B Titr" pitchFamily="2" charset="-78"/>
              </a:rPr>
              <a:t>منابع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493520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1- حسابداری مدیریت آقای دکتر فریدون رودپشتی</a:t>
            </a:r>
            <a:endParaRPr lang="en-US" dirty="0" smtClean="0">
              <a:cs typeface="B Nazanin" pitchFamily="2" charset="-78"/>
            </a:endParaRPr>
          </a:p>
          <a:p>
            <a:pPr algn="just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2- مقاله آقایان مجید زاریع و ولی نادی قمی و آقای بختیاری</a:t>
            </a:r>
            <a:endParaRPr lang="en-US" dirty="0" smtClean="0">
              <a:cs typeface="B Nazanin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a-IR" dirty="0">
                <a:cs typeface="B Titr" pitchFamily="2" charset="-78"/>
              </a:rPr>
              <a:t>مقدمه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957390"/>
            <a:ext cx="8715436" cy="1757362"/>
          </a:xfrm>
        </p:spPr>
        <p:txBody>
          <a:bodyPr/>
          <a:lstStyle/>
          <a:p>
            <a:pPr algn="just">
              <a:buNone/>
            </a:pPr>
            <a:r>
              <a:rPr lang="fa-IR" dirty="0">
                <a:cs typeface="B Nazanin" pitchFamily="2" charset="-78"/>
              </a:rPr>
              <a:t>برای مدت های طولانی ارزیابی عملکرد تنها با اتکاء بر معیارهای مالی نظیر سود هر سهم (</a:t>
            </a:r>
            <a:r>
              <a:rPr lang="en-US" dirty="0">
                <a:cs typeface="B Nazanin" pitchFamily="2" charset="-78"/>
              </a:rPr>
              <a:t>EPS</a:t>
            </a:r>
            <a:r>
              <a:rPr lang="fa-IR" dirty="0">
                <a:cs typeface="B Nazanin" pitchFamily="2" charset="-78"/>
              </a:rPr>
              <a:t>)، بازده سرمایه گذاری </a:t>
            </a:r>
            <a:r>
              <a:rPr lang="en-US" dirty="0">
                <a:cs typeface="B Nazanin" pitchFamily="2" charset="-78"/>
              </a:rPr>
              <a:t>RO1</a:t>
            </a:r>
            <a:r>
              <a:rPr lang="fa-IR" dirty="0">
                <a:cs typeface="B Nazanin" pitchFamily="2" charset="-78"/>
              </a:rPr>
              <a:t>، ارزش افزوده اقتصادی (</a:t>
            </a:r>
            <a:r>
              <a:rPr lang="en-US" dirty="0">
                <a:cs typeface="B Nazanin" pitchFamily="2" charset="-78"/>
              </a:rPr>
              <a:t>EVA</a:t>
            </a:r>
            <a:r>
              <a:rPr lang="fa-IR" dirty="0">
                <a:cs typeface="B Nazanin" pitchFamily="2" charset="-78"/>
              </a:rPr>
              <a:t>) و .... که گذشته نگر و مبتنی بر اطلاعات و اعداد و ارقام حسابداری بودند، انجام پذیرفت که عمدتاً رویکرد آنها مالی و اقتصادی است</a:t>
            </a:r>
            <a:r>
              <a:rPr lang="fa-IR" dirty="0" smtClean="0">
                <a:cs typeface="B Nazanin" pitchFamily="2" charset="-78"/>
              </a:rPr>
              <a:t>.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80" y="428604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fa-IR" dirty="0">
                <a:latin typeface="Century" pitchFamily="18" charset="0"/>
                <a:cs typeface="B Titr" pitchFamily="2" charset="-78"/>
              </a:rPr>
              <a:t>شاخص جامع سنجش عملکرد (</a:t>
            </a:r>
            <a:r>
              <a:rPr lang="en-US" dirty="0">
                <a:latin typeface="Century" pitchFamily="18" charset="0"/>
                <a:cs typeface="B Titr" pitchFamily="2" charset="-78"/>
              </a:rPr>
              <a:t>BSC</a:t>
            </a:r>
            <a:r>
              <a:rPr lang="fa-IR" dirty="0">
                <a:latin typeface="Century" pitchFamily="18" charset="0"/>
                <a:cs typeface="B Titr" pitchFamily="2" charset="-78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85926"/>
            <a:ext cx="8715436" cy="492922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a-IR" dirty="0">
                <a:cs typeface="B Nazanin" pitchFamily="2" charset="-78"/>
              </a:rPr>
              <a:t>بسیاری از شرکت ها از سود عملیاتی به عنوان یک معیار مالی داخلی و حسابداری استفاده می کنند در حالیکه شرکت ها این معیار را با اطلاعات مالی خارجی (قیمت سهام)، اطلاعات غیرمالی خارجی (رضایت مندی مشتریان)، و اطلاعات مالی داخلی (زمان تحویل کالا) تکمیل می کنند.</a:t>
            </a:r>
            <a:endParaRPr lang="en-US" dirty="0">
              <a:cs typeface="B Nazanin" pitchFamily="2" charset="-78"/>
            </a:endParaRPr>
          </a:p>
          <a:p>
            <a:pPr>
              <a:buNone/>
            </a:pPr>
            <a:r>
              <a:rPr lang="fa-IR" dirty="0">
                <a:cs typeface="B Nazanin" pitchFamily="2" charset="-78"/>
              </a:rPr>
              <a:t>شرکت ها این معیارهای مالی و غیرمالی را تحت گزارشی به نام معیار سنجش جامع عملکرد بیان می کنند.</a:t>
            </a:r>
            <a:endParaRPr lang="en-US" dirty="0">
              <a:cs typeface="B Nazanin" pitchFamily="2" charset="-78"/>
            </a:endParaRPr>
          </a:p>
          <a:p>
            <a:pPr>
              <a:buNone/>
            </a:pPr>
            <a:r>
              <a:rPr lang="fa-IR" dirty="0">
                <a:cs typeface="B Nazanin" pitchFamily="2" charset="-78"/>
              </a:rPr>
              <a:t>این گزارشات شامل موارد زیر است:</a:t>
            </a:r>
            <a:endParaRPr lang="en-US" dirty="0">
              <a:cs typeface="B Nazanin" pitchFamily="2" charset="-78"/>
            </a:endParaRPr>
          </a:p>
          <a:p>
            <a:pPr>
              <a:buNone/>
            </a:pPr>
            <a:r>
              <a:rPr lang="fa-IR" dirty="0">
                <a:cs typeface="B Nazanin" pitchFamily="2" charset="-78"/>
              </a:rPr>
              <a:t>1- معیارهای سودآوری: سود عملیاتی و رشد درآمد</a:t>
            </a:r>
            <a:endParaRPr lang="en-US" dirty="0">
              <a:cs typeface="B Nazanin" pitchFamily="2" charset="-78"/>
            </a:endParaRPr>
          </a:p>
          <a:p>
            <a:pPr>
              <a:buNone/>
            </a:pPr>
            <a:r>
              <a:rPr lang="fa-IR" dirty="0">
                <a:cs typeface="B Nazanin" pitchFamily="2" charset="-78"/>
              </a:rPr>
              <a:t>2- معیارهای رضایت مندی مشتریان: سهم بازار، پاسخگویی به مشتریان، عملیات به </a:t>
            </a:r>
            <a:r>
              <a:rPr lang="fa-IR" dirty="0" smtClean="0">
                <a:cs typeface="B Nazanin" pitchFamily="2" charset="-78"/>
              </a:rPr>
              <a:t>موقع</a:t>
            </a:r>
          </a:p>
          <a:p>
            <a:pPr>
              <a:buNone/>
            </a:pPr>
            <a:r>
              <a:rPr lang="fa-IR" dirty="0">
                <a:cs typeface="B Nazanin" pitchFamily="2" charset="-78"/>
              </a:rPr>
              <a:t>3- معیارهای کارایی، کیفیت و زمان: انحراف کارایی مواد مستقیم، انحراف سربار جذب شده</a:t>
            </a:r>
            <a:endParaRPr lang="en-US" dirty="0">
              <a:cs typeface="B Nazanin" pitchFamily="2" charset="-78"/>
            </a:endParaRPr>
          </a:p>
          <a:p>
            <a:pPr>
              <a:buNone/>
            </a:pPr>
            <a:r>
              <a:rPr lang="fa-IR" dirty="0">
                <a:cs typeface="B Nazanin" pitchFamily="2" charset="-78"/>
              </a:rPr>
              <a:t>4- معیارهای نوآوری: تعداد اختراعات، تعداد کالاهای جدید</a:t>
            </a:r>
            <a:endParaRPr lang="en-US" dirty="0">
              <a:cs typeface="B Nazanin" pitchFamily="2" charset="-78"/>
            </a:endParaRPr>
          </a:p>
          <a:p>
            <a:pPr>
              <a:buNone/>
            </a:pPr>
            <a:r>
              <a:rPr lang="fa-IR" dirty="0">
                <a:cs typeface="B Nazanin" pitchFamily="2" charset="-78"/>
              </a:rPr>
              <a:t>شاخص جامع سنجش عملکرد (</a:t>
            </a:r>
            <a:r>
              <a:rPr lang="en-US" dirty="0">
                <a:cs typeface="B Nazanin" pitchFamily="2" charset="-78"/>
              </a:rPr>
              <a:t>BSC</a:t>
            </a:r>
            <a:r>
              <a:rPr lang="fa-IR" dirty="0">
                <a:cs typeface="B Nazanin" pitchFamily="2" charset="-78"/>
              </a:rPr>
              <a:t>) تحت کارت امتیازی متوازن شناخته شده از جمله معیارهای نوین سنجش در مدیریت عملکرد به شمار می آید: از ویژگی های این شاخص جامعیت آن است به طوری که معیارهای مالی و غیرمالی را توأماً در ارزیابی مدنظر قرار می دهد</a:t>
            </a:r>
            <a:r>
              <a:rPr lang="fa-IR" dirty="0" smtClean="0">
                <a:cs typeface="B Nazanin" pitchFamily="2" charset="-78"/>
              </a:rPr>
              <a:t>.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704088"/>
            <a:ext cx="8643998" cy="1143000"/>
          </a:xfrm>
        </p:spPr>
        <p:txBody>
          <a:bodyPr>
            <a:normAutofit/>
          </a:bodyPr>
          <a:lstStyle/>
          <a:p>
            <a:pPr algn="just"/>
            <a:r>
              <a:rPr lang="fa-IR" sz="2800" dirty="0">
                <a:cs typeface="B Titr" pitchFamily="2" charset="-78"/>
              </a:rPr>
              <a:t>شاخص های مالی سنتی برای سنجش عملکرد تنها موارد زیر را در برمی گیرند: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040276"/>
            <a:ext cx="8715436" cy="467487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fa-IR" dirty="0">
                <a:cs typeface="B Nazanin" pitchFamily="2" charset="-78"/>
              </a:rPr>
              <a:t>1- شاخص های مالی یک بعدی هستند.</a:t>
            </a:r>
            <a:endParaRPr lang="en-US" dirty="0">
              <a:cs typeface="B Nazanin" pitchFamily="2" charset="-78"/>
            </a:endParaRPr>
          </a:p>
          <a:p>
            <a:pPr algn="just">
              <a:buNone/>
            </a:pPr>
            <a:r>
              <a:rPr lang="fa-IR" dirty="0">
                <a:cs typeface="B Nazanin" pitchFamily="2" charset="-78"/>
              </a:rPr>
              <a:t>2- شاخص های مالی تاریخی هستند.</a:t>
            </a:r>
            <a:endParaRPr lang="en-US" dirty="0">
              <a:cs typeface="B Nazanin" pitchFamily="2" charset="-78"/>
            </a:endParaRPr>
          </a:p>
          <a:p>
            <a:pPr algn="just">
              <a:buNone/>
            </a:pPr>
            <a:r>
              <a:rPr lang="fa-IR" dirty="0">
                <a:cs typeface="B Nazanin" pitchFamily="2" charset="-78"/>
              </a:rPr>
              <a:t>3- شاخص های مالی معلول هستند و به علت ها توجهی ندارند (عدم توجه به رابطه علت و معلولی).</a:t>
            </a:r>
            <a:endParaRPr lang="en-US" dirty="0">
              <a:cs typeface="B Nazanin" pitchFamily="2" charset="-78"/>
            </a:endParaRPr>
          </a:p>
          <a:p>
            <a:pPr algn="just">
              <a:buNone/>
            </a:pPr>
            <a:r>
              <a:rPr lang="fa-IR" dirty="0">
                <a:cs typeface="B Nazanin" pitchFamily="2" charset="-78"/>
              </a:rPr>
              <a:t>4- شاخص های مالی پاسخی برای ذینفعان دیگر ارائه نمی دهد.</a:t>
            </a:r>
            <a:endParaRPr lang="en-US" dirty="0">
              <a:cs typeface="B Nazanin" pitchFamily="2" charset="-78"/>
            </a:endParaRPr>
          </a:p>
          <a:p>
            <a:pPr algn="just">
              <a:buNone/>
            </a:pPr>
            <a:r>
              <a:rPr lang="fa-IR" dirty="0">
                <a:cs typeface="B Nazanin" pitchFamily="2" charset="-78"/>
              </a:rPr>
              <a:t>اما ارزیابی متوازن تلفیقی است از معیارهای ارزیابی عملکرد که شاخص های عملکرد جاری، گذشته و نیز آتی را شامل می شود و معیارهای غیرمالی را در کنار معیارهای مالی قرار می دهد.</a:t>
            </a:r>
            <a:endParaRPr lang="en-US" dirty="0">
              <a:cs typeface="B Nazanin" pitchFamily="2" charset="-78"/>
            </a:endParaRPr>
          </a:p>
          <a:p>
            <a:pPr algn="just">
              <a:buNone/>
            </a:pPr>
            <a:r>
              <a:rPr lang="fa-IR" dirty="0">
                <a:cs typeface="B Nazanin" pitchFamily="2" charset="-78"/>
              </a:rPr>
              <a:t>ارزیابی متوازن دید همه جانبه ای از آنچه در داخل و خارج از سازمان در حال وقوع است برای مدیران سازمان ها ارائه می دهد. بسیاری از شرکت های بزرگ از این روش برای ارزیابی تأثیرات تصمیمات استراتژیک بر کارمندان، مشتریان و سودآوری استفاده می کنند.</a:t>
            </a:r>
            <a:endParaRPr lang="en-US" dirty="0">
              <a:cs typeface="B Nazanin" pitchFamily="2" charset="-78"/>
            </a:endParaRPr>
          </a:p>
          <a:p>
            <a:pPr algn="just">
              <a:buNone/>
            </a:pPr>
            <a:r>
              <a:rPr lang="fa-IR" dirty="0">
                <a:cs typeface="B Nazanin" pitchFamily="2" charset="-78"/>
              </a:rPr>
              <a:t>تعریف استراتژی: مجموعه ای از سیاست ها، رویه ها و روش های تجاری است که موفقیت بلند مدت را محقق می بخشد</a:t>
            </a:r>
            <a:r>
              <a:rPr lang="fa-IR" dirty="0" smtClean="0">
                <a:cs typeface="B Nazanin" pitchFamily="2" charset="-78"/>
              </a:rPr>
              <a:t>.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0"/>
          </a:xfrm>
        </p:spPr>
        <p:txBody>
          <a:bodyPr/>
          <a:lstStyle/>
          <a:p>
            <a:pPr algn="just"/>
            <a:r>
              <a:rPr lang="fa-IR" dirty="0">
                <a:latin typeface="Century" pitchFamily="18" charset="0"/>
                <a:cs typeface="B Titr" pitchFamily="2" charset="-78"/>
              </a:rPr>
              <a:t>مؤلفه های اصلی </a:t>
            </a:r>
            <a:r>
              <a:rPr lang="en-US" dirty="0">
                <a:latin typeface="Century" pitchFamily="18" charset="0"/>
                <a:cs typeface="B Titr" pitchFamily="2" charset="-78"/>
              </a:rPr>
              <a:t>BSC</a:t>
            </a:r>
            <a:endParaRPr lang="fa-IR" dirty="0">
              <a:latin typeface="Century" pitchFamily="18" charset="0"/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fa-IR" dirty="0">
                <a:cs typeface="B Nazanin" pitchFamily="2" charset="-78"/>
              </a:rPr>
              <a:t>1- انجام تغییرات از طریق راهبری اجرایی</a:t>
            </a:r>
            <a:endParaRPr lang="en-US" dirty="0">
              <a:cs typeface="B Nazanin" pitchFamily="2" charset="-78"/>
            </a:endParaRPr>
          </a:p>
          <a:p>
            <a:pPr algn="just">
              <a:buNone/>
            </a:pPr>
            <a:r>
              <a:rPr lang="fa-IR" dirty="0">
                <a:cs typeface="B Nazanin" pitchFamily="2" charset="-78"/>
              </a:rPr>
              <a:t>2- تبدیل استراتژی به واژه های عملیاتی</a:t>
            </a:r>
            <a:endParaRPr lang="en-US" dirty="0">
              <a:cs typeface="B Nazanin" pitchFamily="2" charset="-78"/>
            </a:endParaRPr>
          </a:p>
          <a:p>
            <a:pPr algn="just">
              <a:buNone/>
            </a:pPr>
            <a:r>
              <a:rPr lang="fa-IR" dirty="0">
                <a:cs typeface="B Nazanin" pitchFamily="2" charset="-78"/>
              </a:rPr>
              <a:t>3- تنظیم کردن سازمان بر مبنای استراتژی </a:t>
            </a:r>
            <a:endParaRPr lang="en-US" dirty="0">
              <a:cs typeface="B Nazanin" pitchFamily="2" charset="-78"/>
            </a:endParaRPr>
          </a:p>
          <a:p>
            <a:pPr algn="just">
              <a:buNone/>
            </a:pPr>
            <a:r>
              <a:rPr lang="fa-IR" dirty="0">
                <a:cs typeface="B Nazanin" pitchFamily="2" charset="-78"/>
              </a:rPr>
              <a:t>4- ایجاد انگیزه برای تنظیم استراتژی</a:t>
            </a:r>
            <a:endParaRPr lang="en-US" dirty="0">
              <a:cs typeface="B Nazanin" pitchFamily="2" charset="-78"/>
            </a:endParaRPr>
          </a:p>
          <a:p>
            <a:pPr algn="just">
              <a:buNone/>
            </a:pPr>
            <a:r>
              <a:rPr lang="fa-IR" dirty="0">
                <a:cs typeface="B Nazanin" pitchFamily="2" charset="-78"/>
              </a:rPr>
              <a:t>5- تبعیت از یک استراتژی تنظیم شده به عنوان یک فرآیند </a:t>
            </a:r>
            <a:r>
              <a:rPr lang="fa-IR" dirty="0" smtClean="0">
                <a:cs typeface="B Nazanin" pitchFamily="2" charset="-78"/>
              </a:rPr>
              <a:t>مستمر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4" y="500042"/>
            <a:ext cx="8229600" cy="1143000"/>
          </a:xfrm>
        </p:spPr>
        <p:txBody>
          <a:bodyPr/>
          <a:lstStyle/>
          <a:p>
            <a:pPr algn="just"/>
            <a:r>
              <a:rPr lang="fa-IR" dirty="0">
                <a:latin typeface="Century" pitchFamily="18" charset="0"/>
                <a:cs typeface="B Titr" pitchFamily="2" charset="-78"/>
              </a:rPr>
              <a:t>چشم اندازهای اجرایی </a:t>
            </a:r>
            <a:r>
              <a:rPr lang="en-US" dirty="0">
                <a:latin typeface="Century" pitchFamily="18" charset="0"/>
                <a:cs typeface="B Titr" pitchFamily="2" charset="-78"/>
              </a:rPr>
              <a:t>BSC</a:t>
            </a:r>
            <a:endParaRPr lang="fa-IR" dirty="0">
              <a:latin typeface="Century" pitchFamily="18" charset="0"/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857364"/>
            <a:ext cx="8715436" cy="50006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a-IR" sz="2200" dirty="0">
                <a:cs typeface="B Nazanin" pitchFamily="2" charset="-78"/>
              </a:rPr>
              <a:t>1- منظر مالی (بعنوان مثال)</a:t>
            </a:r>
            <a:endParaRPr lang="en-US" sz="2200" dirty="0">
              <a:cs typeface="B Nazanin" pitchFamily="2" charset="-78"/>
            </a:endParaRPr>
          </a:p>
          <a:p>
            <a:pPr>
              <a:buNone/>
            </a:pPr>
            <a:r>
              <a:rPr lang="fa-IR" sz="2200" dirty="0">
                <a:cs typeface="B Nazanin" pitchFamily="2" charset="-78"/>
              </a:rPr>
              <a:t>اهداف: افزایش درامد		شاخص: درآمد	</a:t>
            </a:r>
            <a:r>
              <a:rPr lang="fa-IR" sz="2200" dirty="0" smtClean="0">
                <a:cs typeface="B Nazanin" pitchFamily="2" charset="-78"/>
              </a:rPr>
              <a:t>مقدار </a:t>
            </a:r>
            <a:r>
              <a:rPr lang="fa-IR" sz="2200" dirty="0">
                <a:cs typeface="B Nazanin" pitchFamily="2" charset="-78"/>
              </a:rPr>
              <a:t>هدف: 20درصد افزایش محصول     </a:t>
            </a:r>
            <a:endParaRPr lang="fa-IR" sz="2200" dirty="0" smtClean="0">
              <a:cs typeface="B Nazanin" pitchFamily="2" charset="-78"/>
            </a:endParaRPr>
          </a:p>
          <a:p>
            <a:pPr>
              <a:buNone/>
            </a:pPr>
            <a:r>
              <a:rPr lang="fa-IR" sz="2200" dirty="0" smtClean="0">
                <a:cs typeface="B Nazanin" pitchFamily="2" charset="-78"/>
              </a:rPr>
              <a:t>طرح </a:t>
            </a:r>
            <a:r>
              <a:rPr lang="fa-IR" sz="2200" dirty="0">
                <a:cs typeface="B Nazanin" pitchFamily="2" charset="-78"/>
              </a:rPr>
              <a:t>ها: ارتقاء فروش و پیدا کردن کانال های جدید بازاریابی</a:t>
            </a:r>
            <a:endParaRPr lang="en-US" sz="2200" dirty="0">
              <a:cs typeface="B Nazanin" pitchFamily="2" charset="-78"/>
            </a:endParaRPr>
          </a:p>
          <a:p>
            <a:pPr>
              <a:buNone/>
            </a:pPr>
            <a:r>
              <a:rPr lang="fa-IR" sz="2200" dirty="0">
                <a:cs typeface="B Nazanin" pitchFamily="2" charset="-78"/>
              </a:rPr>
              <a:t>2- منظر فرآیندهای داخلی:</a:t>
            </a:r>
            <a:endParaRPr lang="en-US" sz="2200" dirty="0">
              <a:cs typeface="B Nazanin" pitchFamily="2" charset="-78"/>
            </a:endParaRPr>
          </a:p>
          <a:p>
            <a:pPr>
              <a:buNone/>
            </a:pPr>
            <a:r>
              <a:rPr lang="fa-IR" sz="2200" dirty="0">
                <a:cs typeface="B Nazanin" pitchFamily="2" charset="-78"/>
              </a:rPr>
              <a:t>اهداف: تولید و توسعه کالا                 شاخص: درصد درآمد از کالاهای جدید</a:t>
            </a:r>
            <a:endParaRPr lang="en-US" sz="2200" dirty="0">
              <a:cs typeface="B Nazanin" pitchFamily="2" charset="-78"/>
            </a:endParaRPr>
          </a:p>
          <a:p>
            <a:pPr>
              <a:buNone/>
            </a:pPr>
            <a:r>
              <a:rPr lang="fa-IR" sz="2200" dirty="0">
                <a:cs typeface="B Nazanin" pitchFamily="2" charset="-78"/>
              </a:rPr>
              <a:t>مقدار هدف: 85 درصد            </a:t>
            </a:r>
            <a:r>
              <a:rPr lang="fa-IR" sz="2200" dirty="0" smtClean="0">
                <a:cs typeface="B Nazanin" pitchFamily="2" charset="-78"/>
              </a:rPr>
              <a:t>         </a:t>
            </a:r>
            <a:r>
              <a:rPr lang="fa-IR" sz="2200" dirty="0">
                <a:cs typeface="B Nazanin" pitchFamily="2" charset="-78"/>
              </a:rPr>
              <a:t>طرح ها: آموزش های سفارشی و ایجاد پایگاه دانش.</a:t>
            </a:r>
            <a:endParaRPr lang="en-US" sz="2200" dirty="0">
              <a:cs typeface="B Nazanin" pitchFamily="2" charset="-78"/>
            </a:endParaRPr>
          </a:p>
          <a:p>
            <a:pPr>
              <a:buNone/>
            </a:pPr>
            <a:r>
              <a:rPr lang="fa-IR" sz="2200" dirty="0">
                <a:cs typeface="B Nazanin" pitchFamily="2" charset="-78"/>
              </a:rPr>
              <a:t>3- منظر یادگیری:</a:t>
            </a:r>
            <a:endParaRPr lang="en-US" sz="2200" dirty="0">
              <a:cs typeface="B Nazanin" pitchFamily="2" charset="-78"/>
            </a:endParaRPr>
          </a:p>
          <a:p>
            <a:pPr>
              <a:buNone/>
            </a:pPr>
            <a:r>
              <a:rPr lang="fa-IR" sz="2200" dirty="0">
                <a:cs typeface="B Nazanin" pitchFamily="2" charset="-78"/>
              </a:rPr>
              <a:t>اهداف: توسعه مهارت های استراتژیک                شاخص: آموزش</a:t>
            </a:r>
            <a:endParaRPr lang="en-US" sz="2200" dirty="0">
              <a:cs typeface="B Nazanin" pitchFamily="2" charset="-78"/>
            </a:endParaRPr>
          </a:p>
          <a:p>
            <a:pPr>
              <a:buNone/>
            </a:pPr>
            <a:r>
              <a:rPr lang="fa-IR" sz="2200" dirty="0">
                <a:cs typeface="B Nazanin" pitchFamily="2" charset="-78"/>
              </a:rPr>
              <a:t>مقدار هدف: 25 درصد در سال          </a:t>
            </a:r>
            <a:r>
              <a:rPr lang="fa-IR" sz="2200" dirty="0" smtClean="0">
                <a:cs typeface="B Nazanin" pitchFamily="2" charset="-78"/>
              </a:rPr>
              <a:t>     </a:t>
            </a:r>
            <a:r>
              <a:rPr lang="fa-IR" sz="2200" dirty="0">
                <a:cs typeface="B Nazanin" pitchFamily="2" charset="-78"/>
              </a:rPr>
              <a:t>طرح ها: برنامه های تحقیق و توسعه و مشتریان الکترونیکی</a:t>
            </a:r>
            <a:endParaRPr lang="en-US" sz="2200" dirty="0">
              <a:cs typeface="B Nazanin" pitchFamily="2" charset="-78"/>
            </a:endParaRPr>
          </a:p>
          <a:p>
            <a:pPr>
              <a:buNone/>
            </a:pPr>
            <a:r>
              <a:rPr lang="fa-IR" sz="2200" dirty="0">
                <a:cs typeface="B Nazanin" pitchFamily="2" charset="-78"/>
              </a:rPr>
              <a:t>4- منظر مشتری:</a:t>
            </a:r>
            <a:endParaRPr lang="en-US" sz="2200" dirty="0">
              <a:cs typeface="B Nazanin" pitchFamily="2" charset="-78"/>
            </a:endParaRPr>
          </a:p>
          <a:p>
            <a:pPr>
              <a:buNone/>
            </a:pPr>
            <a:r>
              <a:rPr lang="fa-IR" sz="2200" dirty="0">
                <a:cs typeface="B Nazanin" pitchFamily="2" charset="-78"/>
              </a:rPr>
              <a:t>اهداف: افزایش رضایت مشتری               شاخص: بهبود کیفیت کالا و ارتقاء رضایت </a:t>
            </a:r>
            <a:r>
              <a:rPr lang="fa-IR" sz="2200" dirty="0" smtClean="0">
                <a:cs typeface="B Nazanin" pitchFamily="2" charset="-78"/>
              </a:rPr>
              <a:t>مشتریان</a:t>
            </a:r>
          </a:p>
          <a:p>
            <a:pPr>
              <a:buNone/>
            </a:pPr>
            <a:r>
              <a:rPr lang="fa-IR" sz="2200" dirty="0" smtClean="0">
                <a:cs typeface="B Nazanin" pitchFamily="2" charset="-78"/>
              </a:rPr>
              <a:t>مقدار </a:t>
            </a:r>
            <a:r>
              <a:rPr lang="fa-IR" sz="2200" dirty="0">
                <a:cs typeface="B Nazanin" pitchFamily="2" charset="-78"/>
              </a:rPr>
              <a:t>هدف: 25 درصد در سال               </a:t>
            </a:r>
            <a:r>
              <a:rPr lang="fa-IR" sz="2200" dirty="0" smtClean="0">
                <a:cs typeface="B Nazanin" pitchFamily="2" charset="-78"/>
              </a:rPr>
              <a:t>طرح </a:t>
            </a:r>
            <a:r>
              <a:rPr lang="fa-IR" sz="2200" dirty="0">
                <a:cs typeface="B Nazanin" pitchFamily="2" charset="-78"/>
              </a:rPr>
              <a:t>ها: مدیریت منابع </a:t>
            </a:r>
            <a:r>
              <a:rPr lang="fa-IR" sz="2200" dirty="0" smtClean="0">
                <a:cs typeface="B Nazanin" pitchFamily="2" charset="-78"/>
              </a:rPr>
              <a:t>مشتریان</a:t>
            </a:r>
            <a:endParaRPr lang="en-US" sz="2200" dirty="0">
              <a:cs typeface="B Nazanin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/>
          <a:lstStyle/>
          <a:p>
            <a:pPr algn="just"/>
            <a:r>
              <a:rPr lang="fa-IR" dirty="0">
                <a:latin typeface="Century" pitchFamily="18" charset="0"/>
                <a:cs typeface="B Titr" pitchFamily="2" charset="-78"/>
              </a:rPr>
              <a:t>گام های پیاده سازی </a:t>
            </a:r>
            <a:r>
              <a:rPr lang="en-US" dirty="0">
                <a:latin typeface="Century" pitchFamily="18" charset="0"/>
                <a:cs typeface="B Titr" pitchFamily="2" charset="-78"/>
              </a:rPr>
              <a:t>BSC</a:t>
            </a:r>
            <a:endParaRPr lang="fa-IR" dirty="0">
              <a:latin typeface="Century" pitchFamily="18" charset="0"/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857364"/>
            <a:ext cx="8715436" cy="49225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a-IR" b="1" dirty="0">
                <a:cs typeface="B Nazanin" pitchFamily="2" charset="-78"/>
              </a:rPr>
              <a:t>گام اول: (مسیر استراتژی</a:t>
            </a:r>
            <a:r>
              <a:rPr lang="fa-IR" b="1" dirty="0" smtClean="0">
                <a:cs typeface="B Nazanin" pitchFamily="2" charset="-78"/>
              </a:rPr>
              <a:t>)</a:t>
            </a:r>
          </a:p>
          <a:p>
            <a:pPr>
              <a:buNone/>
            </a:pPr>
            <a:endParaRPr lang="en-US" sz="1300" b="1" dirty="0">
              <a:cs typeface="B Nazanin" pitchFamily="2" charset="-78"/>
            </a:endParaRPr>
          </a:p>
          <a:p>
            <a:pPr>
              <a:buNone/>
            </a:pPr>
            <a:r>
              <a:rPr lang="fa-IR" dirty="0">
                <a:cs typeface="B Nazanin" pitchFamily="2" charset="-78"/>
              </a:rPr>
              <a:t>در گام اول باید بنیادها و اعتقادات نهادی سازمان مورد ارزیابی قرار گیرد مانند :</a:t>
            </a:r>
            <a:endParaRPr lang="en-US" dirty="0">
              <a:cs typeface="B Nazanin" pitchFamily="2" charset="-78"/>
            </a:endParaRPr>
          </a:p>
          <a:p>
            <a:pPr>
              <a:buNone/>
            </a:pPr>
            <a:r>
              <a:rPr lang="fa-IR" dirty="0">
                <a:cs typeface="B Nazanin" pitchFamily="2" charset="-78"/>
              </a:rPr>
              <a:t>1- فرصت های بازار         </a:t>
            </a:r>
            <a:endParaRPr lang="en-US" dirty="0">
              <a:cs typeface="B Nazanin" pitchFamily="2" charset="-78"/>
            </a:endParaRPr>
          </a:p>
          <a:p>
            <a:pPr>
              <a:buNone/>
            </a:pPr>
            <a:r>
              <a:rPr lang="fa-IR" dirty="0">
                <a:cs typeface="B Nazanin" pitchFamily="2" charset="-78"/>
              </a:rPr>
              <a:t>2- رقبا         </a:t>
            </a:r>
            <a:endParaRPr lang="en-US" dirty="0">
              <a:cs typeface="B Nazanin" pitchFamily="2" charset="-78"/>
            </a:endParaRPr>
          </a:p>
          <a:p>
            <a:pPr>
              <a:buNone/>
            </a:pPr>
            <a:r>
              <a:rPr lang="fa-IR" dirty="0">
                <a:cs typeface="B Nazanin" pitchFamily="2" charset="-78"/>
              </a:rPr>
              <a:t>3- موقعیت مالی</a:t>
            </a:r>
            <a:endParaRPr lang="en-US" dirty="0">
              <a:cs typeface="B Nazanin" pitchFamily="2" charset="-78"/>
            </a:endParaRPr>
          </a:p>
          <a:p>
            <a:pPr>
              <a:buNone/>
            </a:pPr>
            <a:r>
              <a:rPr lang="fa-IR" dirty="0">
                <a:cs typeface="B Nazanin" pitchFamily="2" charset="-78"/>
              </a:rPr>
              <a:t>4- اهداف کوتاه مدت و بلند مدت        </a:t>
            </a:r>
            <a:endParaRPr lang="en-US" dirty="0">
              <a:cs typeface="B Nazanin" pitchFamily="2" charset="-78"/>
            </a:endParaRPr>
          </a:p>
          <a:p>
            <a:pPr>
              <a:buNone/>
            </a:pPr>
            <a:r>
              <a:rPr lang="fa-IR" dirty="0">
                <a:cs typeface="B Nazanin" pitchFamily="2" charset="-78"/>
              </a:rPr>
              <a:t>5- شناسایی عواملی که سبب رضایت مشتری می شود</a:t>
            </a:r>
            <a:endParaRPr lang="en-US" dirty="0">
              <a:cs typeface="B Nazanin" pitchFamily="2" charset="-78"/>
            </a:endParaRPr>
          </a:p>
          <a:p>
            <a:pPr>
              <a:buNone/>
            </a:pPr>
            <a:r>
              <a:rPr lang="fa-IR" dirty="0">
                <a:cs typeface="B Nazanin" pitchFamily="2" charset="-78"/>
              </a:rPr>
              <a:t>در این راه باید از مأموریت سازمان بهره گرفت.</a:t>
            </a:r>
            <a:endParaRPr lang="en-US" dirty="0">
              <a:cs typeface="B Nazanin" pitchFamily="2" charset="-78"/>
            </a:endParaRPr>
          </a:p>
          <a:p>
            <a:pPr>
              <a:buNone/>
            </a:pPr>
            <a:r>
              <a:rPr lang="fa-IR" dirty="0">
                <a:cs typeface="B Nazanin" pitchFamily="2" charset="-78"/>
              </a:rPr>
              <a:t>فلسفه وجودی سازمان اجرائی را مأموریت سازمان می نامند.</a:t>
            </a:r>
            <a:endParaRPr lang="en-US" dirty="0">
              <a:cs typeface="B Nazanin" pitchFamily="2" charset="-78"/>
            </a:endParaRPr>
          </a:p>
          <a:p>
            <a:pPr>
              <a:buNone/>
            </a:pPr>
            <a:r>
              <a:rPr lang="fa-IR" dirty="0">
                <a:cs typeface="B Nazanin" pitchFamily="2" charset="-78"/>
              </a:rPr>
              <a:t>هر سازمان در پاسخ به یک سری نیاز ایجاد می شود و هدف آن رفع آن نیاز می باشد، بنابراین قبل از هر اقدام باید مشخص شود که چه نیازهایی منجر به تشکیل سازمان گردیده است</a:t>
            </a:r>
            <a:r>
              <a:rPr lang="fa-IR" dirty="0" smtClean="0">
                <a:cs typeface="B Nazanin" pitchFamily="2" charset="-78"/>
              </a:rPr>
              <a:t>.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85795"/>
            <a:ext cx="8715436" cy="35004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dirty="0" smtClean="0">
                <a:cs typeface="B Nazanin" pitchFamily="2" charset="-78"/>
              </a:rPr>
              <a:t>اجزاء </a:t>
            </a:r>
            <a:r>
              <a:rPr lang="fa-IR" dirty="0">
                <a:cs typeface="B Nazanin" pitchFamily="2" charset="-78"/>
              </a:rPr>
              <a:t>مأموریت سازمان عبارتند از:</a:t>
            </a:r>
            <a:endParaRPr lang="en-US" dirty="0">
              <a:cs typeface="B Nazanin" pitchFamily="2" charset="-78"/>
            </a:endParaRPr>
          </a:p>
          <a:p>
            <a:pPr>
              <a:buNone/>
            </a:pPr>
            <a:r>
              <a:rPr lang="fa-IR" dirty="0">
                <a:cs typeface="B Nazanin" pitchFamily="2" charset="-78"/>
              </a:rPr>
              <a:t>1- مشتریان        2- محصول         3- فناوری        4- بازارها       </a:t>
            </a:r>
            <a:endParaRPr lang="en-US" dirty="0">
              <a:cs typeface="B Nazanin" pitchFamily="2" charset="-78"/>
            </a:endParaRPr>
          </a:p>
          <a:p>
            <a:pPr>
              <a:buNone/>
            </a:pPr>
            <a:r>
              <a:rPr lang="fa-IR" dirty="0">
                <a:cs typeface="B Nazanin" pitchFamily="2" charset="-78"/>
              </a:rPr>
              <a:t>  5- توجه به مردم          6- توجه به کارکنان         7- حوزه جغرافیایی</a:t>
            </a:r>
            <a:endParaRPr lang="en-US" dirty="0">
              <a:cs typeface="B Nazanin" pitchFamily="2" charset="-78"/>
            </a:endParaRPr>
          </a:p>
          <a:p>
            <a:pPr>
              <a:buNone/>
            </a:pPr>
            <a:r>
              <a:rPr lang="fa-IR" dirty="0">
                <a:cs typeface="B Nazanin" pitchFamily="2" charset="-78"/>
              </a:rPr>
              <a:t>به وسبله ایجاد استراتژی حرکت روان فرآیند را بوجود می آوریم</a:t>
            </a:r>
            <a:r>
              <a:rPr lang="fa-IR" dirty="0" smtClean="0">
                <a:cs typeface="B Nazanin" pitchFamily="2" charset="-78"/>
              </a:rPr>
              <a:t>.</a:t>
            </a:r>
          </a:p>
          <a:p>
            <a:pPr>
              <a:buNone/>
            </a:pPr>
            <a:endParaRPr lang="en-US" sz="800" dirty="0">
              <a:cs typeface="B Nazanin" pitchFamily="2" charset="-78"/>
            </a:endParaRPr>
          </a:p>
          <a:p>
            <a:pPr>
              <a:buNone/>
            </a:pPr>
            <a:r>
              <a:rPr lang="fa-IR" dirty="0" smtClean="0">
                <a:cs typeface="B Nazanin" pitchFamily="2" charset="-78"/>
              </a:rPr>
              <a:t>یک </a:t>
            </a:r>
            <a:r>
              <a:rPr lang="fa-IR" dirty="0">
                <a:cs typeface="B Nazanin" pitchFamily="2" charset="-78"/>
              </a:rPr>
              <a:t>استراتژی روشن به دو چیز نیاز دارد:</a:t>
            </a:r>
            <a:endParaRPr lang="en-US" dirty="0">
              <a:cs typeface="B Nazanin" pitchFamily="2" charset="-78"/>
            </a:endParaRPr>
          </a:p>
          <a:p>
            <a:pPr>
              <a:buNone/>
            </a:pPr>
            <a:r>
              <a:rPr lang="fa-IR" dirty="0">
                <a:cs typeface="B Nazanin" pitchFamily="2" charset="-78"/>
              </a:rPr>
              <a:t>اهداف مشخص که به افراد بگوید چه انجام دهند و مجموعه ای از اهداف برای ارتباط داشتن با موضوعی که مورد انتظار است</a:t>
            </a:r>
            <a:r>
              <a:rPr lang="fa-IR" dirty="0" smtClean="0">
                <a:cs typeface="B Nazanin" pitchFamily="2" charset="-78"/>
              </a:rPr>
              <a:t>.</a:t>
            </a:r>
            <a:endParaRPr lang="en-US" dirty="0">
              <a:cs typeface="B Nazanin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85786" y="4929197"/>
          <a:ext cx="7596198" cy="171451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596198"/>
              </a:tblGrid>
              <a:tr h="517188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fa-IR" sz="1600" dirty="0">
                          <a:latin typeface="Times New Roman"/>
                          <a:ea typeface="Times New Roman"/>
                          <a:cs typeface="B Nazanin"/>
                        </a:rPr>
                        <a:t>2 مثال برای مقاصد استراتژیک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7188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fa-IR" sz="1600" dirty="0">
                          <a:latin typeface="Times New Roman"/>
                          <a:ea typeface="Times New Roman"/>
                          <a:cs typeface="B Nazanin"/>
                        </a:rPr>
                        <a:t>زمان تحویل از طریق مراکز توزیع محلی بیش از 6 ماه باید تا 15</a:t>
                      </a:r>
                      <a:r>
                        <a:rPr lang="fa-IR" sz="1600" dirty="0">
                          <a:latin typeface="Times New Roman"/>
                          <a:ea typeface="Times New Roman"/>
                        </a:rPr>
                        <a:t>٪</a:t>
                      </a:r>
                      <a:r>
                        <a:rPr lang="fa-IR" sz="1600" dirty="0">
                          <a:latin typeface="Times New Roman"/>
                          <a:ea typeface="Times New Roman"/>
                          <a:cs typeface="B Nazanin"/>
                        </a:rPr>
                        <a:t> کاهش یابد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80137"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r>
                        <a:rPr lang="fa-IR" sz="1600" dirty="0">
                          <a:latin typeface="Times New Roman"/>
                          <a:ea typeface="Times New Roman"/>
                          <a:cs typeface="B Nazanin"/>
                        </a:rPr>
                        <a:t>زمان تأخیر عملیات از طریق آموزش پرسنل خط اول و ترکیب تمام چهار بخش عملیات در یک مرکز خدمت متمرکز باید تا نصف کاهش یابد.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357422" y="4357694"/>
            <a:ext cx="46169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fa-IR" sz="2000" dirty="0" smtClean="0">
                <a:cs typeface="B Nazanin" pitchFamily="2" charset="-78"/>
              </a:rPr>
              <a:t>جدول 1- مقاصد استراتژیک در فعالیت ها و اعمال مرتبط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</TotalTime>
  <Words>1862</Words>
  <Application>Microsoft Office PowerPoint</Application>
  <PresentationFormat>On-screen Show (4:3)</PresentationFormat>
  <Paragraphs>266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به نام خداوند بخشنده مهربان</vt:lpstr>
      <vt:lpstr>Slide 2</vt:lpstr>
      <vt:lpstr>مقدمه</vt:lpstr>
      <vt:lpstr>شاخص جامع سنجش عملکرد (BSC)</vt:lpstr>
      <vt:lpstr>شاخص های مالی سنتی برای سنجش عملکرد تنها موارد زیر را در برمی گیرند:</vt:lpstr>
      <vt:lpstr>مؤلفه های اصلی BSC</vt:lpstr>
      <vt:lpstr>چشم اندازهای اجرایی BSC</vt:lpstr>
      <vt:lpstr>گام های پیاده سازی BSC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نتیجه گیری</vt:lpstr>
      <vt:lpstr>منابع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Jaber</dc:creator>
  <cp:lastModifiedBy>Dear User!</cp:lastModifiedBy>
  <cp:revision>12</cp:revision>
  <dcterms:created xsi:type="dcterms:W3CDTF">2012-05-02T13:56:23Z</dcterms:created>
  <dcterms:modified xsi:type="dcterms:W3CDTF">2012-05-02T16:22:58Z</dcterms:modified>
</cp:coreProperties>
</file>